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1148" r:id="rId3"/>
    <p:sldId id="259" r:id="rId4"/>
    <p:sldId id="1069" r:id="rId5"/>
    <p:sldId id="1131" r:id="rId6"/>
    <p:sldId id="1141" r:id="rId7"/>
    <p:sldId id="1186" r:id="rId8"/>
    <p:sldId id="260" r:id="rId9"/>
    <p:sldId id="1135" r:id="rId10"/>
    <p:sldId id="1105" r:id="rId11"/>
    <p:sldId id="266" r:id="rId12"/>
    <p:sldId id="1136" r:id="rId13"/>
    <p:sldId id="1159" r:id="rId14"/>
    <p:sldId id="1146" r:id="rId15"/>
    <p:sldId id="267" r:id="rId16"/>
    <p:sldId id="263" r:id="rId17"/>
    <p:sldId id="264" r:id="rId18"/>
    <p:sldId id="1143" r:id="rId19"/>
    <p:sldId id="298" r:id="rId20"/>
    <p:sldId id="1144" r:id="rId21"/>
    <p:sldId id="268" r:id="rId22"/>
    <p:sldId id="1156" r:id="rId23"/>
    <p:sldId id="269" r:id="rId24"/>
    <p:sldId id="1138" r:id="rId25"/>
    <p:sldId id="1139" r:id="rId26"/>
    <p:sldId id="1140" r:id="rId27"/>
    <p:sldId id="265" r:id="rId28"/>
    <p:sldId id="1085" r:id="rId29"/>
    <p:sldId id="1018" r:id="rId30"/>
    <p:sldId id="1010" r:id="rId31"/>
    <p:sldId id="1149" r:id="rId32"/>
    <p:sldId id="1150" r:id="rId33"/>
    <p:sldId id="1151" r:id="rId34"/>
    <p:sldId id="1152" r:id="rId35"/>
    <p:sldId id="1153" r:id="rId36"/>
    <p:sldId id="1154" r:id="rId37"/>
    <p:sldId id="1157" r:id="rId38"/>
    <p:sldId id="1155" r:id="rId39"/>
    <p:sldId id="1168" r:id="rId40"/>
    <p:sldId id="261" r:id="rId41"/>
    <p:sldId id="262" r:id="rId42"/>
    <p:sldId id="1130" r:id="rId43"/>
    <p:sldId id="1132" r:id="rId44"/>
    <p:sldId id="1137" r:id="rId45"/>
    <p:sldId id="1160" r:id="rId46"/>
    <p:sldId id="1161" r:id="rId47"/>
    <p:sldId id="1162" r:id="rId48"/>
    <p:sldId id="1163" r:id="rId49"/>
    <p:sldId id="1164" r:id="rId50"/>
    <p:sldId id="1165" r:id="rId51"/>
    <p:sldId id="1169" r:id="rId52"/>
    <p:sldId id="1170" r:id="rId53"/>
    <p:sldId id="1171" r:id="rId54"/>
    <p:sldId id="1167" r:id="rId55"/>
    <p:sldId id="1172" r:id="rId56"/>
    <p:sldId id="1173" r:id="rId57"/>
    <p:sldId id="271" r:id="rId58"/>
    <p:sldId id="257" r:id="rId59"/>
    <p:sldId id="258" r:id="rId60"/>
    <p:sldId id="1174" r:id="rId61"/>
    <p:sldId id="1175" r:id="rId62"/>
    <p:sldId id="1176" r:id="rId63"/>
    <p:sldId id="1177" r:id="rId64"/>
    <p:sldId id="1178" r:id="rId65"/>
    <p:sldId id="1179" r:id="rId66"/>
    <p:sldId id="1180" r:id="rId67"/>
    <p:sldId id="1181" r:id="rId68"/>
    <p:sldId id="1185" r:id="rId69"/>
    <p:sldId id="1182" r:id="rId70"/>
    <p:sldId id="1183" r:id="rId71"/>
    <p:sldId id="1184" r:id="rId72"/>
    <p:sldId id="270" r:id="rId73"/>
    <p:sldId id="1147" r:id="rId74"/>
    <p:sldId id="114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57"/>
    <p:restoredTop sz="96327"/>
  </p:normalViewPr>
  <p:slideViewPr>
    <p:cSldViewPr snapToGrid="0">
      <p:cViewPr varScale="1">
        <p:scale>
          <a:sx n="98" d="100"/>
          <a:sy n="98" d="100"/>
        </p:scale>
        <p:origin x="20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8/3/23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455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c37dddf1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5c37dddf12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c37dddf1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c37dddf12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instance, . Cython compiler doesn’t call python torch library when releasing the global clock is released.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c37dddf12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c37dddf12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c37dddf12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c37dddf12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c37dddf12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5c37dddf12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(generally speaking, memory utilized is some simple multiplication of the input mem ← plot this out)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c37dddf12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c37dddf12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c37dddf12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c37dddf12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c37dddf12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c37dddf12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c37dddf1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c37dddf1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c37dddf12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c37dddf12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e47dd8156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e47dd8156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showing growth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d81f98e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d81f98e2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c37dddf12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c37dddf12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476c8e5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476c8e5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 asymmetry of time - how to reduce to a soundbite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Audience soundbites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‘Almost all studies in ml do test-train split’ that’s a bad idea when you have time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0007A-8F44-4841-AD4C-40FA56DDD2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85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a107e654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a107e654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476c8e5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476c8e5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 asymmetry of time - how to reduce to a soundbite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Audience soundbites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‘Almost all studies in ml do test-train split’ that’s a bad idea when you have time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a107e654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a107e654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equal # papers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consider replacing w/ diagram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6673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c60fec15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c60fec15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c37dddf1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c37dddf12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209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Aug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hyperlink" Target="https://arxiv.org/abs/2103.09430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5.00687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1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nn-benchmarks.com/" TargetMode="External"/><Relationship Id="rId2" Type="http://schemas.openxmlformats.org/officeDocument/2006/relationships/hyperlink" Target="https://pypi.org/project/annoy/1.0.3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annoy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34.204.188.58/cgi-bin/similar?query=Deepwal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34.204.188.58/cgi-bin/similar?query=Deepwalk&amp;embedding=spect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B3A6C"/>
                </a:solidFill>
                <a:latin typeface="Yantramanav"/>
              </a:rPr>
              <a:t>Better Together: Text + Context</a:t>
            </a:r>
            <a:br>
              <a:rPr lang="en-US" b="1" dirty="0">
                <a:solidFill>
                  <a:srgbClr val="2B3A6C"/>
                </a:solidFill>
                <a:latin typeface="Yantramanav"/>
              </a:rPr>
            </a:br>
            <a:r>
              <a:rPr lang="en-US" b="1" dirty="0">
                <a:solidFill>
                  <a:srgbClr val="2B3A6C"/>
                </a:solidFill>
                <a:latin typeface="Yantramanav"/>
              </a:rPr>
              <a:t>Final Presentation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Aug 3, 2023</a:t>
            </a:r>
          </a:p>
          <a:p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279D475-25B0-55CC-2F71-248AF7EA0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430" y="4561489"/>
            <a:ext cx="2299139" cy="29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Recommendation: More than Word Overlap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b="1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04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75C37ED-F779-46DE-E5B4-7638687C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7704"/>
            <a:ext cx="10436770" cy="5390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64C01-DD70-E5BA-4C29-94B13B4E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Query: ``On the Dangers of Stochastic Parrots…’’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CF15-B079-6188-5871-33C1AA9B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06E15-519B-C456-5C69-9352EF0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429F38-B196-818A-BAF8-19E6ADA09C24}"/>
              </a:ext>
            </a:extLst>
          </p:cNvPr>
          <p:cNvSpPr/>
          <p:nvPr/>
        </p:nvSpPr>
        <p:spPr>
          <a:xfrm>
            <a:off x="5174165" y="3545134"/>
            <a:ext cx="6100805" cy="1796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for documents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Intrinsic: Perplexity, Random Walks</a:t>
            </a:r>
          </a:p>
          <a:p>
            <a:pPr lvl="1"/>
            <a:r>
              <a:rPr lang="en-US" dirty="0"/>
              <a:t>Extrinsic: Local Citation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441F174-8008-9165-A5D0-FFE9B6FE2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179"/>
          <a:stretch/>
        </p:blipFill>
        <p:spPr>
          <a:xfrm>
            <a:off x="9892861" y="37420"/>
            <a:ext cx="2299139" cy="2348593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31EF148-6457-352D-D9E2-95D10E1D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0825"/>
            <a:ext cx="1930140" cy="25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29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434" y="3429000"/>
            <a:ext cx="4727372" cy="329247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Spoiler Alert:</a:t>
            </a:r>
            <a:br>
              <a:rPr lang="en-US" dirty="0"/>
            </a:br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 (benchmarks):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C6C98-C923-4993-530D-AB960043D19F}"/>
              </a:ext>
            </a:extLst>
          </p:cNvPr>
          <p:cNvSpPr txBox="1"/>
          <p:nvPr/>
        </p:nvSpPr>
        <p:spPr>
          <a:xfrm>
            <a:off x="10909547" y="4533087"/>
            <a:ext cx="1034259" cy="95410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31%</a:t>
            </a:r>
          </a:p>
        </p:txBody>
      </p:sp>
    </p:spTree>
    <p:extLst>
      <p:ext uri="{BB962C8B-B14F-4D97-AF65-F5344CB8AC3E}">
        <p14:creationId xmlns:p14="http://schemas.microsoft.com/office/powerpoint/2010/main" val="363082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2488-F2C6-E151-159E-E21CAE79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A0DA1A-F903-E527-BB01-3DA51538A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777525-5F99-C979-2B38-6FF5B9D45A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Many benchmarks return a single number (figure of merit)</a:t>
            </a:r>
          </a:p>
          <a:p>
            <a:pPr lvl="1"/>
            <a:r>
              <a:rPr lang="en-US" dirty="0"/>
              <a:t>How does performance scale </a:t>
            </a:r>
          </a:p>
          <a:p>
            <a:pPr lvl="1"/>
            <a:r>
              <a:rPr lang="en-US" dirty="0"/>
              <a:t>with the size of the problem?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A9A398-389C-8C0C-E082-2B9F02959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CED5F1-A8FF-235F-7D4B-4EA18A2431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Standard test/train splits</a:t>
            </a:r>
          </a:p>
          <a:p>
            <a:pPr lvl="1"/>
            <a:r>
              <a:rPr lang="en-US" dirty="0"/>
              <a:t>More relevant to interpolation</a:t>
            </a:r>
          </a:p>
          <a:p>
            <a:pPr lvl="1"/>
            <a:r>
              <a:rPr lang="en-US" dirty="0"/>
              <a:t>than extrapolation</a:t>
            </a:r>
          </a:p>
          <a:p>
            <a:r>
              <a:rPr lang="en-US" dirty="0"/>
              <a:t>Time is asymmetric</a:t>
            </a:r>
          </a:p>
          <a:p>
            <a:pPr lvl="1"/>
            <a:r>
              <a:rPr lang="en-US" i="1" dirty="0"/>
              <a:t>It is difficult to make predictions</a:t>
            </a:r>
          </a:p>
          <a:p>
            <a:pPr lvl="1"/>
            <a:r>
              <a:rPr lang="en-US" i="1" dirty="0"/>
              <a:t>especially about the future</a:t>
            </a:r>
          </a:p>
          <a:p>
            <a:pPr lvl="2"/>
            <a:r>
              <a:rPr lang="en-US" dirty="0"/>
              <a:t>-- Yogi Berra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D5864-8B1B-72F3-BDCE-DAF935F2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4AA9-7484-33FE-5314-FBF9E1F8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9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9A52255F-0D17-9B34-ABF0-F056C772FE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82800"/>
            <a:ext cx="5345394" cy="3722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: papers with links,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Opportunity: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800" dirty="0">
                    <a:ea typeface="Cambria Math" panose="02040503050406030204" pitchFamily="18" charset="0"/>
                  </a:rPr>
                  <a:t>Prior work targets small subset</a:t>
                </a:r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Specter: designed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GNNs: designed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  <a:blipFill>
                <a:blip r:embed="rId3"/>
                <a:stretch>
                  <a:fillRect l="-2450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61A9CC4-3898-A355-474D-2133C9B5BD2C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F8BB7-08D2-F323-9BE9-126C4251418D}"/>
              </a:ext>
            </a:extLst>
          </p:cNvPr>
          <p:cNvSpPr txBox="1"/>
          <p:nvPr/>
        </p:nvSpPr>
        <p:spPr>
          <a:xfrm>
            <a:off x="10483335" y="3467201"/>
            <a:ext cx="1034259" cy="95410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31%</a:t>
            </a:r>
          </a:p>
        </p:txBody>
      </p:sp>
    </p:spTree>
    <p:extLst>
      <p:ext uri="{BB962C8B-B14F-4D97-AF65-F5344CB8AC3E}">
        <p14:creationId xmlns:p14="http://schemas.microsoft.com/office/powerpoint/2010/main" val="866675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Opportunity: More Realistic Benchmarks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 (next slide)</a:t>
            </a:r>
          </a:p>
          <a:p>
            <a:r>
              <a:rPr lang="en-US" dirty="0"/>
              <a:t>Dirty (previous slide)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(Standard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75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251A88-E6E5-ED72-390D-89168AD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/>
              <a:t>Large &amp; Growing: </a:t>
            </a:r>
            <a:br>
              <a:rPr lang="en-US" dirty="0"/>
            </a:br>
            <a:r>
              <a:rPr lang="en-US" sz="4000" dirty="0"/>
              <a:t>Doubles Every 9 Years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BAFCF8-EEA3-34FF-BD0B-76E64643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6476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Standard Benchmarks: OGB</a:t>
            </a:r>
          </a:p>
          <a:p>
            <a:pPr lvl="1"/>
            <a:r>
              <a:rPr lang="en-US" sz="2800" dirty="0"/>
              <a:t>Small: 3M &lt;&lt; 200M</a:t>
            </a:r>
          </a:p>
          <a:p>
            <a:pPr lvl="1"/>
            <a:r>
              <a:rPr lang="en-US" sz="2800" dirty="0"/>
              <a:t>Static: Frozen since KDD-2021</a:t>
            </a:r>
          </a:p>
          <a:p>
            <a:pPr lvl="2"/>
            <a:r>
              <a:rPr lang="en-US" sz="2400" dirty="0">
                <a:hlinkClick r:id="rId2"/>
              </a:rPr>
              <a:t>https://arxiv.org/abs/2103.09430</a:t>
            </a:r>
            <a:endParaRPr lang="en-US" sz="2400" dirty="0"/>
          </a:p>
          <a:p>
            <a:r>
              <a:rPr lang="en-US" sz="3200" dirty="0"/>
              <a:t>Timeliness</a:t>
            </a:r>
          </a:p>
          <a:p>
            <a:pPr lvl="1"/>
            <a:r>
              <a:rPr lang="en-US" sz="2800" dirty="0"/>
              <a:t>Web companies keep indexes up to date (web is a moving target)</a:t>
            </a:r>
          </a:p>
          <a:p>
            <a:pPr lvl="1"/>
            <a:r>
              <a:rPr lang="en-US" sz="2800" dirty="0"/>
              <a:t>Ditto for Academic Search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AF6FD8D-1A5C-F3B9-7282-7FF6C55F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57126" y="1825625"/>
            <a:ext cx="4351338" cy="4351338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D17EE13-4C0B-E254-2157-176FF523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36919F-0828-7BAA-1E20-CD589E9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9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BEBA06DC-1485-3E50-A612-AE4F23061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235" y="4567227"/>
            <a:ext cx="2961861" cy="206284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ED0B1C6-9464-C85F-7E32-E5802AF7D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 Benchmarks (e.g., OGB, </a:t>
            </a:r>
            <a:r>
              <a:rPr lang="en-US" dirty="0" err="1"/>
              <a:t>SciRepEval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are Small, Static &amp; Clean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D40EF8-5988-AFDF-8405-4296215EE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OGB (Open Graph Benchmark)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D2C385-316F-2BDA-35F5-77840A0852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>
                <a:hlinkClick r:id="rId3"/>
              </a:rPr>
              <a:t>https://arxiv.org/pdf/2005.00687.pdf</a:t>
            </a:r>
            <a:r>
              <a:rPr lang="en-US" sz="2600" dirty="0"/>
              <a:t> </a:t>
            </a:r>
          </a:p>
          <a:p>
            <a:r>
              <a:rPr lang="en-US" dirty="0"/>
              <a:t>Nodes (papers): 3M (small)</a:t>
            </a:r>
          </a:p>
          <a:p>
            <a:r>
              <a:rPr lang="en-US" dirty="0"/>
              <a:t>Static </a:t>
            </a:r>
          </a:p>
          <a:p>
            <a:pPr lvl="1"/>
            <a:r>
              <a:rPr lang="en-US" dirty="0"/>
              <a:t>(Frozen for KDD-2021 CUP)</a:t>
            </a:r>
          </a:p>
          <a:p>
            <a:pPr lvl="1"/>
            <a:r>
              <a:rPr lang="en-US" dirty="0"/>
              <a:t>Train: before 2017</a:t>
            </a:r>
          </a:p>
          <a:p>
            <a:pPr lvl="1"/>
            <a:r>
              <a:rPr lang="en-US" dirty="0"/>
              <a:t>Validation: 2018</a:t>
            </a:r>
          </a:p>
          <a:p>
            <a:pPr lvl="1"/>
            <a:r>
              <a:rPr lang="en-US" dirty="0"/>
              <a:t>Test: 2019</a:t>
            </a:r>
          </a:p>
          <a:p>
            <a:r>
              <a:rPr lang="en-US" dirty="0"/>
              <a:t>Nearly all papers have both</a:t>
            </a:r>
          </a:p>
          <a:p>
            <a:pPr lvl="1"/>
            <a:r>
              <a:rPr lang="en-US" dirty="0"/>
              <a:t>Vectors (from word2vec)</a:t>
            </a:r>
          </a:p>
          <a:p>
            <a:pPr lvl="1"/>
            <a:r>
              <a:rPr lang="en-US" dirty="0"/>
              <a:t>Links (from citation graph)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9820F1-ABD7-A4CF-C5BB-E62646C57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S2 (Semantic Scholar)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E337DC-50DA-C767-9EC0-BF522BF9904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Nodes (papers): 200+ M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/>
              <a:t>Doubles every 9 years</a:t>
            </a:r>
          </a:p>
          <a:p>
            <a:r>
              <a:rPr lang="en-US" dirty="0"/>
              <a:t>Many papers with missing values</a:t>
            </a:r>
          </a:p>
          <a:p>
            <a:pPr lvl="1"/>
            <a:r>
              <a:rPr lang="en-US" dirty="0"/>
              <a:t>Many missing vectors</a:t>
            </a:r>
          </a:p>
          <a:p>
            <a:pPr lvl="2"/>
            <a:r>
              <a:rPr lang="en-US" dirty="0"/>
              <a:t>(because of missing abstracts)</a:t>
            </a:r>
          </a:p>
          <a:p>
            <a:pPr lvl="1"/>
            <a:r>
              <a:rPr lang="en-US" dirty="0"/>
              <a:t>Many missing links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785FD-44F2-111E-A0B6-BF5E690D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D26BE0-1AAC-F106-6A7A-3B7CE263E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</p:spTree>
    <p:extLst>
      <p:ext uri="{BB962C8B-B14F-4D97-AF65-F5344CB8AC3E}">
        <p14:creationId xmlns:p14="http://schemas.microsoft.com/office/powerpoint/2010/main" val="936689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5"/>
          <p:cNvSpPr txBox="1">
            <a:spLocks noGrp="1"/>
          </p:cNvSpPr>
          <p:nvPr>
            <p:ph type="title"/>
          </p:nvPr>
        </p:nvSpPr>
        <p:spPr>
          <a:xfrm>
            <a:off x="7038097" y="4870263"/>
            <a:ext cx="3407929" cy="85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Benchmarks</a:t>
            </a:r>
            <a:endParaRPr dirty="0"/>
          </a:p>
        </p:txBody>
      </p:sp>
      <p:graphicFrame>
        <p:nvGraphicFramePr>
          <p:cNvPr id="611" name="Google Shape;611;p55"/>
          <p:cNvGraphicFramePr/>
          <p:nvPr/>
        </p:nvGraphicFramePr>
        <p:xfrm>
          <a:off x="322134" y="443434"/>
          <a:ext cx="11360767" cy="210452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21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2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6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Dataset</a:t>
                      </a:r>
                      <a:endParaRPr sz="2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#N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#E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Node Raw Features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ogbl-citation2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31M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128 (eg. word2vec)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9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Semantic scholar 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>
                          <a:solidFill>
                            <a:schemeClr val="dk1"/>
                          </a:solidFill>
                        </a:rPr>
                        <a:t>200M</a:t>
                      </a:r>
                      <a:endParaRPr sz="27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2B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768 (eg. Bert)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2" name="Google Shape;612;p5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pic>
        <p:nvPicPr>
          <p:cNvPr id="613" name="Google Shape;6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201" y="1924301"/>
            <a:ext cx="4818132" cy="48181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2;p14">
            <a:extLst>
              <a:ext uri="{FF2B5EF4-FFF2-40B4-BE49-F238E27FC236}">
                <a16:creationId xmlns:a16="http://schemas.microsoft.com/office/drawing/2014/main" id="{4D6C763B-B1A0-EC59-4B84-A372AD277CD9}"/>
              </a:ext>
            </a:extLst>
          </p:cNvPr>
          <p:cNvSpPr/>
          <p:nvPr/>
        </p:nvSpPr>
        <p:spPr>
          <a:xfrm>
            <a:off x="7704881" y="3056544"/>
            <a:ext cx="1907471" cy="872754"/>
          </a:xfrm>
          <a:prstGeom prst="wedgeRoundRectCallout">
            <a:avLst>
              <a:gd name="adj1" fmla="val -26910"/>
              <a:gd name="adj2" fmla="val -8926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GBs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TBs</a:t>
            </a:r>
            <a:endParaRPr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1448-6C00-0807-AACA-29A6A325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D141A-A9FE-3D42-1FF1-7723685F6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DF9D5-C01B-3AB4-9068-F4AA6E48EB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Intro (Ken) – 20 min</a:t>
            </a:r>
          </a:p>
          <a:p>
            <a:r>
              <a:rPr lang="en-US" dirty="0"/>
              <a:t>Centroids/Related Work </a:t>
            </a:r>
          </a:p>
          <a:p>
            <a:pPr lvl="1"/>
            <a:r>
              <a:rPr lang="en-US" dirty="0"/>
              <a:t>(Rodolfo) – 15 min</a:t>
            </a:r>
          </a:p>
          <a:p>
            <a:r>
              <a:rPr lang="en-US" dirty="0"/>
              <a:t>Bins </a:t>
            </a:r>
          </a:p>
          <a:p>
            <a:pPr lvl="1"/>
            <a:r>
              <a:rPr lang="en-US" dirty="0"/>
              <a:t>(Shabnam) – 15 min</a:t>
            </a:r>
          </a:p>
          <a:p>
            <a:pPr lvl="1"/>
            <a:r>
              <a:rPr lang="en-US" dirty="0"/>
              <a:t>Forecasting over time</a:t>
            </a:r>
          </a:p>
          <a:p>
            <a:pPr lvl="1"/>
            <a:r>
              <a:rPr lang="en-US" dirty="0"/>
              <a:t>Losses + Time &amp; Space</a:t>
            </a:r>
          </a:p>
          <a:p>
            <a:r>
              <a:rPr lang="en-US" dirty="0"/>
              <a:t>Production Runs </a:t>
            </a:r>
          </a:p>
          <a:p>
            <a:pPr lvl="1"/>
            <a:r>
              <a:rPr lang="en-US" dirty="0"/>
              <a:t>(Ben) – 10 min</a:t>
            </a:r>
          </a:p>
          <a:p>
            <a:pPr lvl="1"/>
            <a:r>
              <a:rPr lang="en-US" dirty="0"/>
              <a:t>Time &amp; Space</a:t>
            </a:r>
          </a:p>
          <a:p>
            <a:r>
              <a:rPr lang="en-US" dirty="0"/>
              <a:t>Break – 30 minutes</a:t>
            </a:r>
          </a:p>
          <a:p>
            <a:pPr lvl="1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BA3A76-E708-52A3-6858-3EB002C9C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646ECA-D6E9-621C-B836-52FB304B58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Perplexity (</a:t>
            </a:r>
            <a:r>
              <a:rPr lang="en-US" dirty="0" err="1"/>
              <a:t>Abteen</a:t>
            </a:r>
            <a:r>
              <a:rPr lang="en-US" dirty="0"/>
              <a:t>) – 20 min</a:t>
            </a:r>
          </a:p>
          <a:p>
            <a:pPr lvl="1"/>
            <a:r>
              <a:rPr lang="en-US" dirty="0"/>
              <a:t>Random Walks (Peter) – 10 min</a:t>
            </a:r>
          </a:p>
          <a:p>
            <a:pPr lvl="1"/>
            <a:r>
              <a:rPr lang="en-US" dirty="0"/>
              <a:t>Local Citation Prediction (Peter) – 10 min</a:t>
            </a:r>
          </a:p>
          <a:p>
            <a:pPr lvl="1"/>
            <a:r>
              <a:rPr lang="en-US" dirty="0"/>
              <a:t>Time prediction (Melissa) – 15 min</a:t>
            </a:r>
          </a:p>
          <a:p>
            <a:pPr lvl="1"/>
            <a:r>
              <a:rPr lang="en-US" dirty="0"/>
              <a:t>GNNs (Sandeep, Hui) – 15 min</a:t>
            </a:r>
          </a:p>
          <a:p>
            <a:r>
              <a:rPr lang="en-US" dirty="0"/>
              <a:t>Deliverables/Conclusions </a:t>
            </a:r>
          </a:p>
          <a:p>
            <a:pPr lvl="1"/>
            <a:r>
              <a:rPr lang="en-US" dirty="0"/>
              <a:t>(Ken) – 5 minutes</a:t>
            </a:r>
          </a:p>
          <a:p>
            <a:r>
              <a:rPr lang="en-US" dirty="0"/>
              <a:t>Questions – 15 min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6F089-9532-A03A-BA9E-515509B9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333F-E9BE-9B4C-1DDA-9071B0E1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4D5AE67-71ED-6F5E-1B18-4E40A5E41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093" y="4541717"/>
            <a:ext cx="2299139" cy="29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36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EDE7-59A1-EAAD-6CF9-B5B051F8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Standard Benchmarks are Small, Static &amp; Clean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292FC-A670-4499-EFD6-64A83E098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S2 (Semantic Scholar)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16CA9-E038-6192-F13C-B8F081627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SciRepEval</a:t>
            </a:r>
            <a:r>
              <a:rPr lang="en-US" dirty="0"/>
              <a:t>: Fewer Missing Values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0F712B-9D7A-17EF-B180-9DE33462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D3B11B-9F64-430A-C298-F2C09329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20</a:t>
            </a:fld>
            <a:endParaRPr lang="en-US"/>
          </a:p>
        </p:txBody>
      </p:sp>
      <p:pic>
        <p:nvPicPr>
          <p:cNvPr id="9" name="Content Placeholder 8" descr="A table with numbers and text&#10;&#10;Description automatically generated">
            <a:extLst>
              <a:ext uri="{FF2B5EF4-FFF2-40B4-BE49-F238E27FC236}">
                <a16:creationId xmlns:a16="http://schemas.microsoft.com/office/drawing/2014/main" id="{2903BBA9-78E8-796C-2C60-B682DF84C8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939749" y="2824789"/>
            <a:ext cx="6559825" cy="3275312"/>
          </a:xfrm>
          <a:prstGeom prst="rect">
            <a:avLst/>
          </a:prstGeom>
        </p:spPr>
      </p:pic>
      <p:pic>
        <p:nvPicPr>
          <p:cNvPr id="10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89762E96-D4D7-132B-0A34-53531346C2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9" y="2551246"/>
            <a:ext cx="3715820" cy="2587959"/>
          </a:xfr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E24E50-AF1E-B83E-7B29-0522EFEABE6E}"/>
              </a:ext>
            </a:extLst>
          </p:cNvPr>
          <p:cNvSpPr/>
          <p:nvPr/>
        </p:nvSpPr>
        <p:spPr>
          <a:xfrm>
            <a:off x="6096000" y="4495800"/>
            <a:ext cx="4452257" cy="3374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65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B19-50EA-514C-53CF-72B184FA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for Missing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a document id with properties</a:t>
                </a:r>
              </a:p>
              <a:p>
                <a:pPr lvl="1"/>
                <a:r>
                  <a:rPr lang="en-US" dirty="0"/>
                  <a:t>text: titles, abstracts, </a:t>
                </a:r>
                <a:r>
                  <a:rPr lang="en-US" dirty="0" err="1"/>
                  <a:t>etc</a:t>
                </a:r>
                <a:endParaRPr lang="en-US" dirty="0"/>
              </a:p>
              <a:p>
                <a:pPr lvl="1"/>
                <a:r>
                  <a:rPr lang="en-US" dirty="0"/>
                  <a:t>context (links): citations, citing sentences</a:t>
                </a:r>
              </a:p>
              <a:p>
                <a:r>
                  <a:rPr lang="en-US" dirty="0"/>
                  <a:t>Desiderata: Robustness</a:t>
                </a:r>
              </a:p>
              <a:p>
                <a:pPr lvl="1"/>
                <a:r>
                  <a:rPr lang="en-US" dirty="0"/>
                  <a:t>Some values will be missing (and/or wrong)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Expand coverage into green region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B314-D389-6CFA-7437-C7DB4E4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3860-300F-4136-E5E5-5F9A545C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B680BEC-2379-A8F9-11E2-3DEBFE89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262" y="2707010"/>
            <a:ext cx="4449148" cy="3098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/>
              <p:nvPr/>
            </p:nvSpPr>
            <p:spPr>
              <a:xfrm>
                <a:off x="10317221" y="5787331"/>
                <a:ext cx="5118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221" y="5787331"/>
                <a:ext cx="511826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/>
              <p:nvPr/>
            </p:nvSpPr>
            <p:spPr>
              <a:xfrm>
                <a:off x="8045231" y="5796336"/>
                <a:ext cx="312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231" y="5796336"/>
                <a:ext cx="312906" cy="430887"/>
              </a:xfrm>
              <a:prstGeom prst="rect">
                <a:avLst/>
              </a:prstGeom>
              <a:blipFill>
                <a:blip r:embed="rId5"/>
                <a:stretch>
                  <a:fillRect l="-26923" r="-2307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9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40BB5D62-2AED-F50C-175C-DC94418288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Estimates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dirty="0"/>
                  <a:t> training set</a:t>
                </a:r>
              </a:p>
            </p:txBody>
          </p:sp>
        </mc:Choice>
        <mc:Fallback xmlns="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40BB5D62-2AED-F50C-175C-DC94418288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FAADFFF-FF34-6854-409D-A91A4E12D4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 has been suggested that Link-based methods </a:t>
            </a:r>
          </a:p>
          <a:p>
            <a:pPr lvl="1"/>
            <a:r>
              <a:rPr lang="en-US" dirty="0"/>
              <a:t>do not generalize to documents beyond training set</a:t>
            </a:r>
          </a:p>
          <a:p>
            <a:r>
              <a:rPr lang="en-US" dirty="0"/>
              <a:t>Two methods for generalizing </a:t>
            </a:r>
          </a:p>
          <a:p>
            <a:pPr lvl="1"/>
            <a:r>
              <a:rPr lang="en-US" dirty="0"/>
              <a:t>Better Together</a:t>
            </a:r>
          </a:p>
          <a:p>
            <a:pPr lvl="1"/>
            <a:r>
              <a:rPr lang="en-US" dirty="0"/>
              <a:t>Centroid Assumption</a:t>
            </a:r>
          </a:p>
          <a:p>
            <a:pPr lvl="1"/>
            <a:endParaRPr lang="en-US" dirty="0"/>
          </a:p>
          <a:p>
            <a:r>
              <a:rPr lang="en-US" dirty="0"/>
              <a:t>Rodolfo &amp; Peter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94349060-9026-0DCE-A519-5FFD608045B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Better Together</a:t>
                </a:r>
              </a:p>
              <a:p>
                <a:pPr lvl="1"/>
                <a:r>
                  <a:rPr lang="en-US" dirty="0"/>
                  <a:t>Use links when available</a:t>
                </a:r>
              </a:p>
              <a:p>
                <a:pPr lvl="1"/>
                <a:r>
                  <a:rPr lang="en-US" dirty="0"/>
                  <a:t>Use abstracts when available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Centroid Assumption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94349060-9026-0DCE-A519-5FFD608045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326" b="-17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CE1384-A44F-DB8C-84E4-1C5382F1C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F6CA57-78D9-3409-AD6B-33B3C7ED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22</a:t>
            </a:fld>
            <a:endParaRPr lang="en-US"/>
          </a:p>
        </p:txBody>
      </p:sp>
      <p:pic>
        <p:nvPicPr>
          <p:cNvPr id="12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4E21DBDE-077C-08C5-345A-5466912D9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40" y="2993500"/>
            <a:ext cx="2894004" cy="201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95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49A30-4DA7-7A04-0D7F-0A551E92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submission to a conference.  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``true’’ vector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be an estimate </a:t>
                </a:r>
              </a:p>
              <a:p>
                <a:r>
                  <a:rPr lang="en-US" dirty="0"/>
                  <a:t>Standard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for abstract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Centroid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7CB9A1-E455-E3C6-2830-D710756DF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97326" y="664121"/>
            <a:ext cx="5529758" cy="55297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371C0-6D5F-27D9-878E-4243C05D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7E2C-A8EA-E4DE-0F9D-C1F30351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7639A-9794-8CD1-00CE-51FD12F2D864}"/>
              </a:ext>
            </a:extLst>
          </p:cNvPr>
          <p:cNvSpPr txBox="1"/>
          <p:nvPr/>
        </p:nvSpPr>
        <p:spPr>
          <a:xfrm>
            <a:off x="6521619" y="238326"/>
            <a:ext cx="555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Evidence for Centroid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/>
              <p:nvPr/>
            </p:nvSpPr>
            <p:spPr>
              <a:xfrm>
                <a:off x="7835944" y="786813"/>
                <a:ext cx="2652521" cy="547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944" y="786813"/>
                <a:ext cx="2652521" cy="547458"/>
              </a:xfrm>
              <a:prstGeom prst="rect">
                <a:avLst/>
              </a:prstGeom>
              <a:blipFill>
                <a:blip r:embed="rId5"/>
                <a:stretch>
                  <a:fillRect t="-6667" r="-47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15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missing&#10;&#10;Description automatically generated">
            <a:extLst>
              <a:ext uri="{FF2B5EF4-FFF2-40B4-BE49-F238E27FC236}">
                <a16:creationId xmlns:a16="http://schemas.microsoft.com/office/drawing/2014/main" id="{721BAE1F-9684-8F5F-35CE-4DDC3BABB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15" r="4601"/>
          <a:stretch/>
        </p:blipFill>
        <p:spPr>
          <a:xfrm>
            <a:off x="8070574" y="57703"/>
            <a:ext cx="4025347" cy="3720959"/>
          </a:xfrm>
          <a:prstGeom prst="rect">
            <a:avLst/>
          </a:prstGeom>
        </p:spPr>
      </p:pic>
      <p:pic>
        <p:nvPicPr>
          <p:cNvPr id="14" name="Content Placeholder 13" descr="A graph of training bins and accuracy&#10;&#10;Description automatically generated">
            <a:extLst>
              <a:ext uri="{FF2B5EF4-FFF2-40B4-BE49-F238E27FC236}">
                <a16:creationId xmlns:a16="http://schemas.microsoft.com/office/drawing/2014/main" id="{FC2FC95C-59F6-0512-23BB-E973E2FA53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96246" y="3730832"/>
            <a:ext cx="5499675" cy="306946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3A509-7EBF-EDD0-5033-A0089A7C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54078" cy="1325563"/>
          </a:xfrm>
        </p:spPr>
        <p:txBody>
          <a:bodyPr/>
          <a:lstStyle/>
          <a:p>
            <a:r>
              <a:rPr lang="en-US" dirty="0"/>
              <a:t>Proposal: Bins (Shabnam)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1AF87-FBC6-9D07-EA33-57704BC22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90676"/>
            <a:ext cx="7616688" cy="4571585"/>
          </a:xfrm>
        </p:spPr>
        <p:txBody>
          <a:bodyPr>
            <a:normAutofit/>
          </a:bodyPr>
          <a:lstStyle/>
          <a:p>
            <a:r>
              <a:rPr lang="en-US" sz="3200" dirty="0"/>
              <a:t>Research Questions:</a:t>
            </a:r>
          </a:p>
          <a:p>
            <a:pPr lvl="1"/>
            <a:r>
              <a:rPr lang="en-US" sz="2800" dirty="0"/>
              <a:t>How does performance/coverage scale </a:t>
            </a:r>
          </a:p>
          <a:p>
            <a:pPr lvl="2"/>
            <a:r>
              <a:rPr lang="en-US" sz="2400" dirty="0"/>
              <a:t>with size of citation graph?</a:t>
            </a:r>
          </a:p>
          <a:p>
            <a:pPr lvl="1"/>
            <a:r>
              <a:rPr lang="en-US" sz="2800" dirty="0"/>
              <a:t>How do losses scale with time?</a:t>
            </a:r>
          </a:p>
          <a:p>
            <a:pPr lvl="2"/>
            <a:r>
              <a:rPr lang="en-US" sz="2400" dirty="0"/>
              <a:t>Weather forecasting:</a:t>
            </a:r>
          </a:p>
          <a:p>
            <a:pPr lvl="2"/>
            <a:r>
              <a:rPr lang="en-US" sz="2400" dirty="0"/>
              <a:t>Short-term is easier than long-term</a:t>
            </a:r>
          </a:p>
          <a:p>
            <a:pPr lvl="1"/>
            <a:r>
              <a:rPr lang="en-US" sz="2800" dirty="0"/>
              <a:t>Better together: </a:t>
            </a:r>
          </a:p>
          <a:p>
            <a:pPr lvl="2"/>
            <a:r>
              <a:rPr lang="en-US" sz="2400" dirty="0"/>
              <a:t>Multiple reps </a:t>
            </a:r>
            <a:r>
              <a:rPr lang="en-US" sz="2400" dirty="0">
                <a:sym typeface="Wingdings" pitchFamily="2" charset="2"/>
              </a:rPr>
              <a:t> Ensembles</a:t>
            </a:r>
          </a:p>
          <a:p>
            <a:r>
              <a:rPr lang="en-US" sz="3200" dirty="0">
                <a:sym typeface="Wingdings" pitchFamily="2" charset="2"/>
              </a:rPr>
              <a:t>Production Runs</a:t>
            </a:r>
          </a:p>
          <a:p>
            <a:pPr lvl="1"/>
            <a:r>
              <a:rPr lang="en-US" sz="2800" dirty="0">
                <a:sym typeface="Wingdings" pitchFamily="2" charset="2"/>
              </a:rPr>
              <a:t>100x more work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63CBB-BED3-7874-E5E2-A30A0F831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F3B54-92E9-2A8A-1741-1E23F6DA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24</a:t>
            </a:fld>
            <a:endParaRPr lang="en-US"/>
          </a:p>
        </p:txBody>
      </p:sp>
      <p:sp>
        <p:nvSpPr>
          <p:cNvPr id="15" name="Google Shape;192;p14">
            <a:extLst>
              <a:ext uri="{FF2B5EF4-FFF2-40B4-BE49-F238E27FC236}">
                <a16:creationId xmlns:a16="http://schemas.microsoft.com/office/drawing/2014/main" id="{C3383DCE-38B9-15FC-3927-D99060FAFC43}"/>
              </a:ext>
            </a:extLst>
          </p:cNvPr>
          <p:cNvSpPr/>
          <p:nvPr/>
        </p:nvSpPr>
        <p:spPr>
          <a:xfrm>
            <a:off x="6547416" y="2858078"/>
            <a:ext cx="1907471" cy="872754"/>
          </a:xfrm>
          <a:prstGeom prst="wedgeRoundRectCallout">
            <a:avLst>
              <a:gd name="adj1" fmla="val 54376"/>
              <a:gd name="adj2" fmla="val -7559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Coverage</a:t>
            </a:r>
            <a:endParaRPr sz="2400" dirty="0"/>
          </a:p>
        </p:txBody>
      </p:sp>
      <p:sp>
        <p:nvSpPr>
          <p:cNvPr id="16" name="Google Shape;192;p14">
            <a:extLst>
              <a:ext uri="{FF2B5EF4-FFF2-40B4-BE49-F238E27FC236}">
                <a16:creationId xmlns:a16="http://schemas.microsoft.com/office/drawing/2014/main" id="{87C43B84-94C0-7392-EC39-C1BB1DF0586D}"/>
              </a:ext>
            </a:extLst>
          </p:cNvPr>
          <p:cNvSpPr/>
          <p:nvPr/>
        </p:nvSpPr>
        <p:spPr>
          <a:xfrm>
            <a:off x="4273822" y="5869126"/>
            <a:ext cx="2064003" cy="657915"/>
          </a:xfrm>
          <a:prstGeom prst="wedgeRoundRectCallout">
            <a:avLst>
              <a:gd name="adj1" fmla="val 66831"/>
              <a:gd name="adj2" fmla="val -4091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endParaRPr sz="2400" dirty="0"/>
          </a:p>
        </p:txBody>
      </p:sp>
      <p:sp>
        <p:nvSpPr>
          <p:cNvPr id="17" name="Google Shape;192;p14">
            <a:extLst>
              <a:ext uri="{FF2B5EF4-FFF2-40B4-BE49-F238E27FC236}">
                <a16:creationId xmlns:a16="http://schemas.microsoft.com/office/drawing/2014/main" id="{AB41A043-3ABD-CD03-D79D-0E5D4E8AC971}"/>
              </a:ext>
            </a:extLst>
          </p:cNvPr>
          <p:cNvSpPr/>
          <p:nvPr/>
        </p:nvSpPr>
        <p:spPr>
          <a:xfrm>
            <a:off x="145777" y="3490097"/>
            <a:ext cx="1156249" cy="624703"/>
          </a:xfrm>
          <a:prstGeom prst="wedgeRoundRectCallout">
            <a:avLst>
              <a:gd name="adj1" fmla="val 88760"/>
              <a:gd name="adj2" fmla="val -3422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Peter</a:t>
            </a:r>
            <a:endParaRPr sz="2400" dirty="0"/>
          </a:p>
        </p:txBody>
      </p:sp>
      <p:sp>
        <p:nvSpPr>
          <p:cNvPr id="18" name="Google Shape;192;p14">
            <a:extLst>
              <a:ext uri="{FF2B5EF4-FFF2-40B4-BE49-F238E27FC236}">
                <a16:creationId xmlns:a16="http://schemas.microsoft.com/office/drawing/2014/main" id="{B3347B45-2E30-1F8E-AD1B-E4B4A21F549E}"/>
              </a:ext>
            </a:extLst>
          </p:cNvPr>
          <p:cNvSpPr/>
          <p:nvPr/>
        </p:nvSpPr>
        <p:spPr>
          <a:xfrm>
            <a:off x="4315239" y="5177674"/>
            <a:ext cx="1156249" cy="624703"/>
          </a:xfrm>
          <a:prstGeom prst="wedgeRoundRectCallout">
            <a:avLst>
              <a:gd name="adj1" fmla="val -75424"/>
              <a:gd name="adj2" fmla="val 3577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Ben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1591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D4A30E-9113-38DA-A882-E1B2EE98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 &amp; Evaluations:</a:t>
            </a:r>
            <a:br>
              <a:rPr lang="en-US" dirty="0"/>
            </a:br>
            <a:r>
              <a:rPr lang="en-US" dirty="0"/>
              <a:t>How do losses scale with size of citation graph?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628C18-0EE9-6676-E4D5-839DB3A11F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will distribute</a:t>
            </a:r>
          </a:p>
          <a:p>
            <a:pPr lvl="1"/>
            <a:r>
              <a:rPr lang="en-US" dirty="0"/>
              <a:t>Bins: </a:t>
            </a:r>
            <a:r>
              <a:rPr lang="en-US" dirty="0" err="1"/>
              <a:t>CorpusIds</a:t>
            </a:r>
            <a:endParaRPr lang="en-US" dirty="0"/>
          </a:p>
          <a:p>
            <a:pPr lvl="1"/>
            <a:r>
              <a:rPr lang="en-US" dirty="0"/>
              <a:t>Graphs &amp; Embeddings for bins</a:t>
            </a:r>
          </a:p>
          <a:p>
            <a:pPr lvl="2"/>
            <a:r>
              <a:rPr lang="en-US" dirty="0"/>
              <a:t>with indexes for ANN</a:t>
            </a:r>
          </a:p>
          <a:p>
            <a:pPr lvl="1"/>
            <a:r>
              <a:rPr lang="en-US" dirty="0"/>
              <a:t>Benchmarks for Experiments</a:t>
            </a:r>
          </a:p>
          <a:p>
            <a:pPr lvl="2"/>
            <a:r>
              <a:rPr lang="en-US" dirty="0"/>
              <a:t>Intrinsic</a:t>
            </a:r>
          </a:p>
          <a:p>
            <a:pPr lvl="3"/>
            <a:r>
              <a:rPr lang="en-US" dirty="0"/>
              <a:t>Perplexity</a:t>
            </a:r>
          </a:p>
          <a:p>
            <a:pPr lvl="3"/>
            <a:r>
              <a:rPr lang="en-US" dirty="0"/>
              <a:t>Random Walk</a:t>
            </a:r>
          </a:p>
          <a:p>
            <a:pPr lvl="3"/>
            <a:r>
              <a:rPr lang="en-US" dirty="0"/>
              <a:t>Year Prediction</a:t>
            </a:r>
          </a:p>
          <a:p>
            <a:pPr lvl="3"/>
            <a:r>
              <a:rPr lang="en-US" dirty="0"/>
              <a:t>Related-Work Hypothesis</a:t>
            </a:r>
          </a:p>
          <a:p>
            <a:pPr lvl="2"/>
            <a:r>
              <a:rPr lang="en-US" dirty="0"/>
              <a:t>Extrinsic</a:t>
            </a:r>
          </a:p>
          <a:p>
            <a:pPr lvl="3"/>
            <a:r>
              <a:rPr lang="en-US" dirty="0"/>
              <a:t>Local Citation Prediction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761E0C-42F4-A2B2-5F6A-46C6CEF25B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  <a:p>
            <a:pPr lvl="1"/>
            <a:r>
              <a:rPr lang="en-US" dirty="0"/>
              <a:t>Perplexity Experiments </a:t>
            </a:r>
          </a:p>
          <a:p>
            <a:pPr lvl="2"/>
            <a:r>
              <a:rPr lang="en-US" dirty="0" err="1"/>
              <a:t>Abteen</a:t>
            </a:r>
            <a:endParaRPr lang="en-US" dirty="0"/>
          </a:p>
          <a:p>
            <a:pPr lvl="1"/>
            <a:r>
              <a:rPr lang="en-US" dirty="0"/>
              <a:t>Random Walk Experiments</a:t>
            </a:r>
          </a:p>
          <a:p>
            <a:pPr lvl="2"/>
            <a:r>
              <a:rPr lang="en-US" dirty="0"/>
              <a:t>Peter, Ken</a:t>
            </a:r>
          </a:p>
          <a:p>
            <a:pPr lvl="1"/>
            <a:r>
              <a:rPr lang="en-US" dirty="0"/>
              <a:t>Link Prediction Experiments</a:t>
            </a:r>
          </a:p>
          <a:p>
            <a:pPr lvl="2"/>
            <a:r>
              <a:rPr lang="en-US" dirty="0"/>
              <a:t>Peter</a:t>
            </a:r>
          </a:p>
          <a:p>
            <a:pPr lvl="1"/>
            <a:r>
              <a:rPr lang="en-US" dirty="0"/>
              <a:t>Year Prediction</a:t>
            </a:r>
          </a:p>
          <a:p>
            <a:pPr lvl="2"/>
            <a:r>
              <a:rPr lang="en-US" dirty="0"/>
              <a:t>Melissa, Shabnam</a:t>
            </a:r>
          </a:p>
          <a:p>
            <a:pPr lvl="1"/>
            <a:r>
              <a:rPr lang="en-US" dirty="0"/>
              <a:t>Related-Work Hypothesis</a:t>
            </a:r>
          </a:p>
          <a:p>
            <a:pPr lvl="2"/>
            <a:r>
              <a:rPr lang="en-US" dirty="0"/>
              <a:t>Rodolfo, John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6F8D4-C744-3D91-5C62-FA53E85DC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302F0-800D-4983-C18D-11DA71E3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28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28B39-BECA-20AE-9E77-4749C813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do time and space scale with size of graph?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DE240-FA8A-30A2-4ED2-36B3EAB7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  <a:p>
            <a:pPr lvl="1"/>
            <a:r>
              <a:rPr lang="en-US" dirty="0"/>
              <a:t>Standard Embeddings</a:t>
            </a:r>
          </a:p>
          <a:p>
            <a:pPr lvl="2"/>
            <a:r>
              <a:rPr lang="en-US" dirty="0"/>
              <a:t>Specter,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LinkBERT</a:t>
            </a:r>
            <a:endParaRPr lang="en-US" dirty="0"/>
          </a:p>
          <a:p>
            <a:pPr lvl="1"/>
            <a:r>
              <a:rPr lang="en-US" dirty="0"/>
              <a:t>Proposed embedding (</a:t>
            </a:r>
            <a:r>
              <a:rPr lang="en-US" dirty="0" err="1"/>
              <a:t>ProNE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Ben, 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70EDB-AEC0-199D-538F-785FE152B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78233-DB1E-1752-6F64-510CD796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78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9A77-5233-276D-EE1B-FE234F270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Approximate Nearest Neighbors in External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0886-AD51-DDE8-A906-3E6C97A06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333693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168F-37A7-9E45-465B-791A1109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for 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2C1A-0170-B900-E80C-F5AE711BF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Well established: </a:t>
            </a:r>
          </a:p>
          <a:p>
            <a:pPr lvl="1"/>
            <a:r>
              <a:rPr lang="en-US" dirty="0"/>
              <a:t>Memory resident solutions (</a:t>
            </a:r>
            <a:r>
              <a:rPr lang="en-US" dirty="0">
                <a:hlinkClick r:id="rId2"/>
              </a:rPr>
              <a:t>annoy</a:t>
            </a:r>
            <a:r>
              <a:rPr lang="en-US" dirty="0"/>
              <a:t>)</a:t>
            </a:r>
          </a:p>
          <a:p>
            <a:r>
              <a:rPr lang="en-US" dirty="0"/>
              <a:t>Novelty:</a:t>
            </a:r>
          </a:p>
          <a:p>
            <a:pPr lvl="1"/>
            <a:r>
              <a:rPr lang="en-US" dirty="0"/>
              <a:t>External memory</a:t>
            </a:r>
          </a:p>
          <a:p>
            <a:pPr lvl="1"/>
            <a:r>
              <a:rPr lang="en-US" dirty="0" err="1"/>
              <a:t>mmap</a:t>
            </a:r>
            <a:endParaRPr lang="en-US" dirty="0"/>
          </a:p>
          <a:p>
            <a:pPr lvl="1"/>
            <a:r>
              <a:rPr lang="en-US" dirty="0"/>
              <a:t>Embarrassingly parallel </a:t>
            </a:r>
          </a:p>
          <a:p>
            <a:r>
              <a:rPr lang="en-US" dirty="0"/>
              <a:t>Standard evaluation benchmark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https://ann-</a:t>
            </a:r>
            <a:r>
              <a:rPr lang="en-US" dirty="0">
                <a:solidFill>
                  <a:srgbClr val="A0CDFF"/>
                </a:solidFill>
                <a:effectLst/>
                <a:hlinkClick r:id="rId3"/>
              </a:rPr>
              <a:t>ben</a:t>
            </a:r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chmarks.com/</a:t>
            </a:r>
            <a:r>
              <a:rPr lang="en-US" dirty="0">
                <a:solidFill>
                  <a:srgbClr val="090909"/>
                </a:solidFill>
                <a:effectLst/>
              </a:rPr>
              <a:t> </a:t>
            </a:r>
          </a:p>
          <a:p>
            <a:pPr lvl="1"/>
            <a:r>
              <a:rPr lang="en-US" dirty="0"/>
              <a:t>May not address advantages of proposed solution</a:t>
            </a:r>
          </a:p>
          <a:p>
            <a:pPr lvl="2"/>
            <a:r>
              <a:rPr lang="en-US" dirty="0"/>
              <a:t>Indexing time: small memory footprint during indexing, embarrassingly parallel</a:t>
            </a:r>
          </a:p>
          <a:p>
            <a:pPr lvl="2"/>
            <a:r>
              <a:rPr lang="en-US" dirty="0"/>
              <a:t>Inference time: small memory footprint, quick startup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B8AE5-FD99-78D8-88ED-291EAE738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B837E-74AB-B2F1-0085-65F79185B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23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04563-345D-4B24-E5E4-E394465D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with Embeddings: Annoy / </a:t>
            </a:r>
            <a:r>
              <a:rPr lang="en-US" dirty="0" err="1"/>
              <a:t>Faiss</a:t>
            </a:r>
            <a:r>
              <a:rPr lang="en-US" dirty="0"/>
              <a:t> Approximate Nearest Neighbors (ANN)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Indexing time: </a:t>
                </a:r>
              </a:p>
              <a:p>
                <a:pPr lvl="1"/>
                <a:r>
                  <a:rPr lang="en-US" dirty="0"/>
                  <a:t>Input: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Indexes</a:t>
                </a:r>
              </a:p>
              <a:p>
                <a:r>
                  <a:rPr lang="en-US" dirty="0"/>
                  <a:t>Query time:</a:t>
                </a:r>
              </a:p>
              <a:p>
                <a:pPr lvl="1"/>
                <a:r>
                  <a:rPr lang="en-US" dirty="0"/>
                  <a:t>Input: Embedding, Indexes, query</a:t>
                </a:r>
              </a:p>
              <a:p>
                <a:pPr lvl="1"/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548CE0-02AC-0EEC-409A-ABC5154CE907}"/>
              </a:ext>
            </a:extLst>
          </p:cNvPr>
          <p:cNvSpPr txBox="1"/>
          <p:nvPr/>
        </p:nvSpPr>
        <p:spPr>
          <a:xfrm>
            <a:off x="6096000" y="4017307"/>
            <a:ext cx="6096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https://radimrehurek.com/gensim/auto_examples/tutorials/run_annoy.html</a:t>
            </a:r>
            <a:r>
              <a:rPr lang="en-US" sz="1400" dirty="0"/>
              <a:t> </a:t>
            </a:r>
          </a:p>
        </p:txBody>
      </p:sp>
      <p:pic>
        <p:nvPicPr>
          <p:cNvPr id="14" name="Content Placeholder 1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C5459CF-6187-1AFE-FD92-88ECC9CD0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19800" y="1776613"/>
            <a:ext cx="6214615" cy="2154769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1A7CAD-EFE0-FE1E-3518-D9D91A32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9BC93-1DCB-C461-4197-0E868A16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45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 (S2): Significant Effort    </a:t>
            </a:r>
            <a:r>
              <a:rPr lang="en" sz="24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3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</p:spTree>
    <p:extLst>
      <p:ext uri="{BB962C8B-B14F-4D97-AF65-F5344CB8AC3E}">
        <p14:creationId xmlns:p14="http://schemas.microsoft.com/office/powerpoint/2010/main" val="3082203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D9B2-220B-BE0F-2523-9A5AA288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N: # of documents in collection (200M)</a:t>
                </a:r>
              </a:p>
              <a:p>
                <a:r>
                  <a:rPr lang="en-US" dirty="0"/>
                  <a:t>K: # of hidden dimensions (768)</a:t>
                </a:r>
              </a:p>
              <a:p>
                <a:r>
                  <a:rPr lang="en-US" dirty="0"/>
                  <a:t>B: # number of random bytes to use for computing an index (6)</a:t>
                </a:r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Examples: </a:t>
                </a:r>
              </a:p>
              <a:p>
                <a:pPr lvl="2"/>
                <a:r>
                  <a:rPr lang="en-US" dirty="0"/>
                  <a:t>specter embedding: based on titles and abstracts</a:t>
                </a:r>
              </a:p>
              <a:p>
                <a:pPr lvl="2"/>
                <a:r>
                  <a:rPr lang="en-US" dirty="0"/>
                  <a:t>proposed embedding: </a:t>
                </a:r>
                <a:r>
                  <a:rPr lang="en-US" dirty="0" err="1"/>
                  <a:t>ProNE</a:t>
                </a:r>
                <a:r>
                  <a:rPr lang="en-US" dirty="0"/>
                  <a:t> encodings of citation graph</a:t>
                </a:r>
              </a:p>
              <a:p>
                <a:pPr lvl="2"/>
                <a:r>
                  <a:rPr lang="en-US" dirty="0"/>
                  <a:t>citing sentences embedding: specter embeddings of citing sentences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Index: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1" dirty="0"/>
                  <a:t>permutation on N</a:t>
                </a:r>
              </a:p>
              <a:p>
                <a:pPr lvl="1"/>
                <a:r>
                  <a:rPr lang="en-US" dirty="0"/>
                  <a:t>Desiderata: papers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should be similar (large cosines)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[1+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):,]) should be large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4F119-7C95-8243-B79A-A3A1E9C8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AFFFC-D19C-9F53-1858-47A859899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95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E4DB-7DDE-AD15-D8C0-EDE0D1C6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300" dirty="0"/>
              <a:t>Memory Mapping </a:t>
            </a:r>
            <a:br>
              <a:rPr lang="en-US" dirty="0"/>
            </a:br>
            <a:r>
              <a:rPr lang="en-US" sz="3200" dirty="0"/>
              <a:t>(</a:t>
            </a:r>
            <a:r>
              <a:rPr lang="en-US" sz="3200" dirty="0" err="1"/>
              <a:t>mmap</a:t>
            </a:r>
            <a:r>
              <a:rPr lang="en-US" sz="3200" dirty="0"/>
              <a:t> in C; </a:t>
            </a:r>
            <a:r>
              <a:rPr lang="en-US" sz="3200" i="0" dirty="0" err="1">
                <a:solidFill>
                  <a:srgbClr val="013243"/>
                </a:solidFill>
                <a:effectLst/>
              </a:rPr>
              <a:t>numpy.memmap</a:t>
            </a:r>
            <a:r>
              <a:rPr lang="en-US" sz="3200" i="0" dirty="0">
                <a:solidFill>
                  <a:srgbClr val="013243"/>
                </a:solidFill>
                <a:effectLst/>
              </a:rPr>
              <a:t> in Python)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04D4-D892-3CD2-6409-AC2E57625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7583"/>
            <a:ext cx="10515600" cy="41493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900" dirty="0">
                <a:solidFill>
                  <a:srgbClr val="3100FF"/>
                </a:solidFill>
                <a:effectLst/>
                <a:latin typeface="Menlo" panose="020B0609030804020204" pitchFamily="49" charset="0"/>
              </a:rPr>
              <a:t>map_int64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):</a:t>
            </a:r>
            <a:endParaRPr lang="en-US" sz="1900" dirty="0">
              <a:solidFill>
                <a:srgbClr val="3100F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900" dirty="0" err="1">
                <a:solidFill>
                  <a:srgbClr val="A34F0A"/>
                </a:solidFill>
                <a:effectLst/>
                <a:latin typeface="Menlo" panose="020B0609030804020204" pitchFamily="49" charset="0"/>
              </a:rPr>
              <a:t>fn_len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os.path.getsize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900" dirty="0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np.me</a:t>
            </a:r>
            <a:r>
              <a:rPr lang="en-US" sz="1900" dirty="0" err="1">
                <a:solidFill>
                  <a:srgbClr val="A0CDFF"/>
                </a:solidFill>
                <a:effectLst/>
                <a:latin typeface="Menlo" panose="020B0609030804020204" pitchFamily="49" charset="0"/>
              </a:rPr>
              <a:t>mmap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=np.int64, shape=(</a:t>
            </a:r>
            <a:r>
              <a:rPr lang="en-US" sz="1900" dirty="0">
                <a:solidFill>
                  <a:srgbClr val="56547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fn_len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/8)), mode=</a:t>
            </a:r>
            <a:r>
              <a:rPr lang="en-US" sz="1900" dirty="0">
                <a:solidFill>
                  <a:srgbClr val="890E5F"/>
                </a:solidFill>
                <a:effectLst/>
                <a:latin typeface="Menlo" panose="020B0609030804020204" pitchFamily="49" charset="0"/>
              </a:rPr>
              <a:t>'r'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longs = (</a:t>
            </a:r>
            <a:r>
              <a:rPr lang="en-US" sz="1900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*)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mmapfile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(av[++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], &amp;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nlongs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nlongs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/= </a:t>
            </a:r>
            <a:r>
              <a:rPr lang="en-US" sz="1900" dirty="0" err="1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-US" sz="19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/>
              <a:t>Loads a large file (embedding) quickly</a:t>
            </a:r>
          </a:p>
          <a:p>
            <a:pPr lvl="1"/>
            <a:r>
              <a:rPr lang="en-US" dirty="0"/>
              <a:t>by adding file on disk to page table (without copying the contents)</a:t>
            </a:r>
          </a:p>
          <a:p>
            <a:pPr lvl="1"/>
            <a:r>
              <a:rPr lang="en-US" dirty="0"/>
              <a:t>returns a pointer to the contents (and the size of object in bytes)</a:t>
            </a:r>
          </a:p>
          <a:p>
            <a:r>
              <a:rPr lang="en-US" dirty="0"/>
              <a:t>If you dereference a pointer to virtual memory,</a:t>
            </a:r>
          </a:p>
          <a:p>
            <a:pPr lvl="1"/>
            <a:r>
              <a:rPr lang="en-US" dirty="0"/>
              <a:t>there could be a page fault (if the page is not in physical memory)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46E83-2D18-0B9A-6D4F-1456D4D7B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3507E-EA24-0F54-BAA5-3A6C8BB11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93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8E9A-D883-1936-B550-55F2C29B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be done in external memory</a:t>
            </a:r>
            <a:br>
              <a:rPr lang="en-US" dirty="0"/>
            </a:br>
            <a:r>
              <a:rPr lang="en-US" dirty="0"/>
              <a:t>(Avoid loading embedding into memory)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Find </a:t>
                </a:r>
                <a:r>
                  <a:rPr lang="en-US" dirty="0" err="1"/>
                  <a:t>topN</a:t>
                </a:r>
                <a:r>
                  <a:rPr lang="en-US" dirty="0"/>
                  <a:t> nearby papers</a:t>
                </a:r>
              </a:p>
              <a:p>
                <a:pPr lvl="1"/>
                <a:r>
                  <a:rPr lang="en-US" dirty="0"/>
                  <a:t>Inputs:</a:t>
                </a:r>
              </a:p>
              <a:p>
                <a:pPr lvl="2"/>
                <a:r>
                  <a:rPr lang="en-US" dirty="0"/>
                  <a:t>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 a paper id (long)</a:t>
                </a:r>
              </a:p>
              <a:p>
                <a:pPr lvl="2"/>
                <a:r>
                  <a:rPr lang="en-US" dirty="0"/>
                  <a:t>Map (optional): a mapping from paper ids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0: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Embedding: sequence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floats</m:t>
                    </m:r>
                  </m:oMath>
                </a14:m>
                <a:r>
                  <a:rPr lang="en-US" dirty="0"/>
                  <a:t> (stored on disk in a format convenient for </a:t>
                </a:r>
                <a:r>
                  <a:rPr lang="en-US" dirty="0" err="1"/>
                  <a:t>mmap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A set of indexes,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Each index is stored on disk in a format that is convenient for </a:t>
                </a:r>
                <a:r>
                  <a:rPr lang="en-US" dirty="0" err="1"/>
                  <a:t>mmap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Output:</a:t>
                </a:r>
              </a:p>
              <a:p>
                <a:pPr lvl="2"/>
                <a:r>
                  <a:rPr lang="en-US" dirty="0"/>
                  <a:t>A list of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scores;  the list is sorted by scores</a:t>
                </a:r>
              </a:p>
              <a:p>
                <a:r>
                  <a:rPr lang="en-US" dirty="0"/>
                  <a:t>Create indexes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</a:t>
                </a:r>
              </a:p>
              <a:p>
                <a:pPr lvl="1"/>
                <a:r>
                  <a:rPr lang="en-US" dirty="0"/>
                  <a:t>Inputs: Embedding,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𝑠𝑒𝑒𝑑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(number of random bytes to compute)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can compute many indexes in parallel with different seeds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98347-2BD4-7C87-92A3-380BA3FB0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2B99F-709C-8345-6A9B-1FA8AA9C8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27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DD18-88A5-ADB8-2A27-A47CD45E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52650-6D36-6079-FBFE-2EA6AD745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topN</a:t>
            </a:r>
            <a:r>
              <a:rPr lang="en-US" dirty="0"/>
              <a:t> nearby papers (easy)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 candidates, c,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Score each candidate by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cos(M[q,:], M[c,:])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Claim: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The best of these candidates is close to best possible solution </a:t>
                </a:r>
              </a:p>
              <a:p>
                <a:pPr lvl="2"/>
                <a:r>
                  <a:rPr lang="en-US" dirty="0">
                    <a:ea typeface="Cambria Math" panose="02040503050406030204" pitchFamily="18" charset="0"/>
                  </a:rPr>
                  <a:t>if there are enough indexes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Create index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3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random bytes for each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vectors in the embedding (see next slide)</a:t>
                </a:r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argsort</a:t>
                </a:r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vectors (of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bytes each)</a:t>
                </a:r>
              </a:p>
              <a:p>
                <a:pPr lvl="1"/>
                <a:r>
                  <a:rPr lang="en-US" dirty="0" err="1"/>
                  <a:t>argsort</a:t>
                </a:r>
                <a:r>
                  <a:rPr lang="en-US" dirty="0"/>
                  <a:t> is done in memory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so memory requirement is manageable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No need to load embedding into memory (we can stream one vector at a time). </a:t>
                </a:r>
              </a:p>
              <a:p>
                <a:pPr lvl="1"/>
                <a:r>
                  <a:rPr lang="en-US" dirty="0"/>
                  <a:t>This is embarrassingly parallel </a:t>
                </a:r>
              </a:p>
              <a:p>
                <a:pPr lvl="2"/>
                <a:r>
                  <a:rPr lang="en-US" dirty="0"/>
                  <a:t>(we can create many indexes in parallel with different seeds)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711" t="-3780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C41902-4D57-971E-2107-0B4F295CD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11C399-B95B-D25B-4696-8D26159A1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74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Method for mapping vector,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to 1 bit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Use seed to generate,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 random vector with same length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map an embedding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Repeat recipe above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times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 need to store random bytes</a:t>
                </a:r>
              </a:p>
              <a:p>
                <a:pPr lvl="1"/>
                <a:r>
                  <a:rPr lang="en-US" dirty="0"/>
                  <a:t>They can be created from seed (just in time)</a:t>
                </a:r>
              </a:p>
              <a:p>
                <a:r>
                  <a:rPr lang="en-US" dirty="0"/>
                  <a:t>Claim: Hamming Distances on random bytes are related to cosines (see plot)</a:t>
                </a:r>
              </a:p>
              <a:p>
                <a:pPr lvl="1"/>
                <a:r>
                  <a:rPr lang="en-US" dirty="0"/>
                  <a:t>Thus, 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relatively large cosines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  <a:blipFill>
                <a:blip r:embed="rId3"/>
                <a:stretch>
                  <a:fillRect l="-1107" t="-3198" r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D23A14E-95BC-D0A2-9AB8-A7682106F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78092" y="1482986"/>
            <a:ext cx="5009889" cy="5009889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3ED1A-9AAE-716A-32D6-A6346B7A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1CBB11-FF3A-685A-F89B-2264407B3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11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A1E943-4957-9430-694D-95295882277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Materializing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A1E943-4957-9430-694D-9529588227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7D23F6-5257-BFE3-64C8-74F82682401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Infeasible to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million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papers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sparse,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is dense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be a sparse matrix</a:t>
                </a:r>
              </a:p>
              <a:p>
                <a:pPr lvl="1"/>
                <a:r>
                  <a:rPr lang="en-US" dirty="0"/>
                  <a:t>Mostly 0</a:t>
                </a:r>
              </a:p>
              <a:p>
                <a:pPr lvl="1"/>
                <a:r>
                  <a:rPr lang="en-US" dirty="0"/>
                  <a:t>Except for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7D23F6-5257-BFE3-64C8-74F826824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7AB35F-8A48-E98D-EE4C-267110CBD43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we can afford to compute cosines for pairs of papers near one another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In </a:t>
                </a:r>
                <a:r>
                  <a:rPr lang="en-US" dirty="0"/>
                  <a:t>this way,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contains ANN results for all pairs of papers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That covers all (most) of the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b="0" dirty="0"/>
                  <a:t>The web server </a:t>
                </a:r>
              </a:p>
              <a:p>
                <a:pPr lvl="1"/>
                <a:r>
                  <a:rPr lang="en-US" b="0" dirty="0"/>
                  <a:t>doesn’t need to run ANN</a:t>
                </a:r>
              </a:p>
              <a:p>
                <a:pPr lvl="1"/>
                <a:r>
                  <a:rPr lang="en-US" dirty="0"/>
                  <a:t>Simple table lookup into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7AB35F-8A48-E98D-EE4C-267110CBD4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1956" t="-2616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F37EF-5AF0-EA25-DC89-DCE538D29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E20E3-11C2-A940-F6F3-EFA1FA404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99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D8C3-989A-2E1B-F016-55C92FC10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Authors, Venues, etc.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C49FB7E-A342-6851-63E0-0AD436B9D4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authors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venues</a:t>
                </a:r>
              </a:p>
              <a:p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are estimates of similar authors </a:t>
                </a:r>
              </a:p>
              <a:p>
                <a:pPr lvl="1"/>
                <a:r>
                  <a:rPr lang="en-US" dirty="0"/>
                  <a:t>and similar venues</a:t>
                </a:r>
              </a:p>
              <a:p>
                <a:r>
                  <a:rPr lang="en-US" dirty="0"/>
                  <a:t>Issues: normalization, storage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C49FB7E-A342-6851-63E0-0AD436B9D4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DF28F-EC26-063B-241B-FE253F6EE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BA979-17A6-0F60-8162-7ABDEEE0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56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Conclusions/Deliverables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for documents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Intrinsic: Perplexity, Random Walks</a:t>
            </a:r>
          </a:p>
          <a:p>
            <a:pPr lvl="1"/>
            <a:r>
              <a:rPr lang="en-US" dirty="0"/>
              <a:t>Extrinsic: Local Citation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96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1448-6C00-0807-AACA-29A6A325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D141A-A9FE-3D42-1FF1-7723685F6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DF9D5-C01B-3AB4-9068-F4AA6E48EB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Intro (Ken) – 20 minutes</a:t>
            </a:r>
          </a:p>
          <a:p>
            <a:r>
              <a:rPr lang="en-US" dirty="0"/>
              <a:t>Centroids/Related Work </a:t>
            </a:r>
          </a:p>
          <a:p>
            <a:pPr lvl="1"/>
            <a:r>
              <a:rPr lang="en-US" dirty="0"/>
              <a:t>(Rodolfo) – 15 minutes</a:t>
            </a:r>
          </a:p>
          <a:p>
            <a:r>
              <a:rPr lang="en-US" dirty="0"/>
              <a:t>Bins </a:t>
            </a:r>
          </a:p>
          <a:p>
            <a:pPr lvl="1"/>
            <a:r>
              <a:rPr lang="en-US" dirty="0"/>
              <a:t>(Shabnam) – 15 minutes</a:t>
            </a:r>
          </a:p>
          <a:p>
            <a:pPr lvl="1"/>
            <a:r>
              <a:rPr lang="en-US" dirty="0"/>
              <a:t>Forecasting over time</a:t>
            </a:r>
          </a:p>
          <a:p>
            <a:pPr lvl="1"/>
            <a:r>
              <a:rPr lang="en-US" dirty="0"/>
              <a:t>Losses + Time &amp; Space</a:t>
            </a:r>
          </a:p>
          <a:p>
            <a:r>
              <a:rPr lang="en-US" dirty="0"/>
              <a:t>Production Runs </a:t>
            </a:r>
          </a:p>
          <a:p>
            <a:pPr lvl="1"/>
            <a:r>
              <a:rPr lang="en-US" dirty="0"/>
              <a:t>(Ben) – 10 minutes</a:t>
            </a:r>
          </a:p>
          <a:p>
            <a:pPr lvl="1"/>
            <a:r>
              <a:rPr lang="en-US" dirty="0"/>
              <a:t>Time &amp; Space</a:t>
            </a:r>
          </a:p>
          <a:p>
            <a:r>
              <a:rPr lang="en-US" dirty="0"/>
              <a:t>Break – 30 minutes</a:t>
            </a:r>
          </a:p>
          <a:p>
            <a:pPr lvl="1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BA3A76-E708-52A3-6858-3EB002C9C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646ECA-D6E9-621C-B836-52FB304B58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Perplexity (</a:t>
            </a:r>
            <a:r>
              <a:rPr lang="en-US" dirty="0" err="1"/>
              <a:t>Abteen</a:t>
            </a:r>
            <a:r>
              <a:rPr lang="en-US" dirty="0"/>
              <a:t>) – 20 minutes</a:t>
            </a:r>
          </a:p>
          <a:p>
            <a:pPr lvl="1"/>
            <a:r>
              <a:rPr lang="en-US" dirty="0"/>
              <a:t>Random Walks (Peter) – 10 minutes</a:t>
            </a:r>
          </a:p>
          <a:p>
            <a:pPr lvl="1"/>
            <a:r>
              <a:rPr lang="en-US" dirty="0"/>
              <a:t>Link Prediction (Peter) – 10 minutes</a:t>
            </a:r>
          </a:p>
          <a:p>
            <a:pPr lvl="1"/>
            <a:r>
              <a:rPr lang="en-US" dirty="0"/>
              <a:t>Time prediction (Melissa) – 15 minutes</a:t>
            </a:r>
          </a:p>
          <a:p>
            <a:pPr lvl="1"/>
            <a:r>
              <a:rPr lang="en-US" dirty="0"/>
              <a:t>GNNs (Sandeep, Hui) – 15 minutes</a:t>
            </a:r>
          </a:p>
          <a:p>
            <a:r>
              <a:rPr lang="en-US" dirty="0"/>
              <a:t>Deliverables/Conclusions </a:t>
            </a:r>
          </a:p>
          <a:p>
            <a:pPr lvl="1"/>
            <a:r>
              <a:rPr lang="en-US" dirty="0"/>
              <a:t>(Ken) – 5 minutes</a:t>
            </a:r>
          </a:p>
          <a:p>
            <a:r>
              <a:rPr lang="en-US" dirty="0"/>
              <a:t>Questions – 15 minutes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6F089-9532-A03A-BA9E-515509B9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333F-E9BE-9B4C-1DDA-9071B0E1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47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65C196-6CD3-52A4-DBDC-53FD42C71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Case for Bins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47A569F-191F-2A59-681B-D1A00C49F8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Shabnam</a:t>
            </a:r>
          </a:p>
        </p:txBody>
      </p:sp>
    </p:spTree>
    <p:extLst>
      <p:ext uri="{BB962C8B-B14F-4D97-AF65-F5344CB8AC3E}">
        <p14:creationId xmlns:p14="http://schemas.microsoft.com/office/powerpoint/2010/main" val="4130389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 (S2)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701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Both a Blessing and a Curse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 (Ben’s Problem)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  <a:blipFill>
                <a:blip r:embed="rId2"/>
                <a:stretch>
                  <a:fillRect l="-2138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 (</a:t>
            </a:r>
            <a:r>
              <a:rPr lang="en-US" dirty="0" err="1"/>
              <a:t>Abteen</a:t>
            </a:r>
            <a:r>
              <a:rPr lang="en-US" dirty="0"/>
              <a:t> &amp; Peter’s Lucky Day)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C68A93-218F-28D5-1E4F-E45B6736CF3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Effects (Metcalfe’s Law)</a:t>
            </a:r>
          </a:p>
          <a:p>
            <a:pPr lvl="1"/>
            <a:r>
              <a:rPr lang="en-US" dirty="0"/>
              <a:t>Rich get richer (next slide)</a:t>
            </a:r>
          </a:p>
          <a:p>
            <a:pPr lvl="1"/>
            <a:r>
              <a:rPr lang="en-US" dirty="0"/>
              <a:t>More good stuff to find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4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41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11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7116ED-FE43-F405-6F05-C541AD8C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Award/Winners</a:t>
            </a:r>
          </a:p>
        </p:txBody>
      </p:sp>
      <p:pic>
        <p:nvPicPr>
          <p:cNvPr id="10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5E7CAFC-FBCD-2E7A-413F-5012FCF0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56"/>
          <a:stretch/>
        </p:blipFill>
        <p:spPr>
          <a:xfrm>
            <a:off x="159946" y="1829002"/>
            <a:ext cx="11872108" cy="36127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2DA25-2293-05F3-099A-DF495552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1CD6C-C291-9456-0AE6-DB98542C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66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A39D4B1-12FF-96B2-BD13-15D1D5398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6"/>
          <a:stretch/>
        </p:blipFill>
        <p:spPr>
          <a:xfrm>
            <a:off x="175687" y="3429001"/>
            <a:ext cx="9473586" cy="288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4402E-2063-E31F-0828-7D0A6A4D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737" cy="1325563"/>
          </a:xfrm>
        </p:spPr>
        <p:txBody>
          <a:bodyPr/>
          <a:lstStyle/>
          <a:p>
            <a:r>
              <a:rPr lang="en-US" dirty="0"/>
              <a:t>Turing Awards: Metcalfe’s Law, Deep Nets, Linear Algebra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3967-D57C-F5A5-B962-294C4A6F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931248" cy="4351338"/>
          </a:xfrm>
        </p:spPr>
        <p:txBody>
          <a:bodyPr/>
          <a:lstStyle/>
          <a:p>
            <a:r>
              <a:rPr lang="en-US" dirty="0" err="1"/>
              <a:t>Metclalfe’s</a:t>
            </a:r>
            <a:r>
              <a:rPr lang="en-US" dirty="0"/>
              <a:t> Law: Metcalfe</a:t>
            </a:r>
          </a:p>
          <a:p>
            <a:r>
              <a:rPr lang="en-US" dirty="0"/>
              <a:t>Deep Nets: Hinton, </a:t>
            </a:r>
            <a:r>
              <a:rPr lang="en-US" dirty="0" err="1"/>
              <a:t>Bengio</a:t>
            </a:r>
            <a:r>
              <a:rPr lang="en-US" dirty="0"/>
              <a:t>, </a:t>
            </a:r>
            <a:r>
              <a:rPr lang="en-US" dirty="0" err="1"/>
              <a:t>LeCun</a:t>
            </a:r>
            <a:endParaRPr lang="en-US" dirty="0"/>
          </a:p>
          <a:p>
            <a:r>
              <a:rPr lang="en-US" dirty="0"/>
              <a:t>Linear Algebra: </a:t>
            </a:r>
            <a:r>
              <a:rPr lang="en-US" dirty="0" err="1"/>
              <a:t>Dongarra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picture containing text, human face, person, clothing&#10;&#10;Description automatically generated">
            <a:extLst>
              <a:ext uri="{FF2B5EF4-FFF2-40B4-BE49-F238E27FC236}">
                <a16:creationId xmlns:a16="http://schemas.microsoft.com/office/drawing/2014/main" id="{907E6B1B-E327-66AE-E95D-FAECFEFAC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21698" y="136524"/>
            <a:ext cx="3070302" cy="65086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C0FC-DA5E-5ABE-118C-828465CA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9769-A23A-4CA6-A9BD-CC6578EA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98D67B2-9286-3307-97AF-EFA373C9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86E6BE-4E0F-2BA2-4C9A-27838C2D0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Encourage practical solutions to real problems</a:t>
            </a:r>
          </a:p>
          <a:p>
            <a:pPr lvl="1"/>
            <a:r>
              <a:rPr lang="en-US" dirty="0"/>
              <a:t>Recommendations: What should I read?  Cite?</a:t>
            </a:r>
          </a:p>
          <a:p>
            <a:pPr lvl="1"/>
            <a:r>
              <a:rPr lang="en-US" dirty="0"/>
              <a:t>Too many benchmarks are unrealistic (small, clean)</a:t>
            </a:r>
          </a:p>
          <a:p>
            <a:r>
              <a:rPr lang="en-US" dirty="0"/>
              <a:t>Realities</a:t>
            </a:r>
          </a:p>
          <a:p>
            <a:pPr lvl="1"/>
            <a:r>
              <a:rPr lang="en-US" dirty="0"/>
              <a:t>Literature is large and growing (doubles every 9 years)</a:t>
            </a:r>
          </a:p>
          <a:p>
            <a:pPr lvl="1"/>
            <a:r>
              <a:rPr lang="en-US" dirty="0"/>
              <a:t>Dirty Data (many values are missing/incorrect)</a:t>
            </a:r>
          </a:p>
          <a:p>
            <a:r>
              <a:rPr lang="en-US" dirty="0"/>
              <a:t>Scale</a:t>
            </a:r>
          </a:p>
          <a:p>
            <a:pPr lvl="1"/>
            <a:r>
              <a:rPr lang="en-US" dirty="0"/>
              <a:t>How do space, time and loss scale with size of citation graph?</a:t>
            </a:r>
          </a:p>
          <a:p>
            <a:pPr lvl="1"/>
            <a:r>
              <a:rPr lang="en-US" dirty="0"/>
              <a:t>Forecasting: short-term predictions are easier than long-term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F6369C-CA3E-20D4-64ED-7735CFB6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474E61-FF2F-F9D6-E167-78200BC0D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55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b="1" dirty="0"/>
              <a:t>Network Effects:</a:t>
            </a:r>
            <a:r>
              <a:rPr lang="en-GB" dirty="0"/>
              <a:t> What is the Power of Scale?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85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Many benchmarks return a single number (figure of merit)</a:t>
            </a:r>
          </a:p>
          <a:p>
            <a:pPr marL="0" indent="0">
              <a:buNone/>
            </a:pPr>
            <a:endParaRPr lang="en-US" dirty="0"/>
          </a:p>
          <a:p>
            <a:pPr marL="609585" lvl="1" indent="0">
              <a:buNone/>
            </a:pPr>
            <a:r>
              <a:rPr lang="en-US" dirty="0"/>
              <a:t>How performance scales with time and the size of the problem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Metcalfe's Law is a blessing</a:t>
            </a:r>
            <a:endParaRPr lang="en-US" dirty="0"/>
          </a:p>
          <a:p>
            <a:pPr>
              <a:spcBef>
                <a:spcPts val="1600"/>
              </a:spcBef>
              <a:buChar char="-"/>
            </a:pPr>
            <a:r>
              <a:rPr lang="en-GB" dirty="0"/>
              <a:t>Cost scales in N, benefit scales in N^2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GB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/>
              <a:t>There is an opportunity for academics to benefit from the network effect</a:t>
            </a:r>
            <a:endParaRPr dirty="0"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29401"/>
          <a:stretch/>
        </p:blipFill>
        <p:spPr>
          <a:xfrm>
            <a:off x="7731289" y="3429000"/>
            <a:ext cx="4288434" cy="24522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DB275-3E47-52A6-90A7-5556E90F33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45</a:t>
            </a:fld>
            <a:endParaRPr lang="en-GB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73" y="3271838"/>
            <a:ext cx="4953027" cy="344963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Spoiler Alert:</a:t>
            </a:r>
            <a:br>
              <a:rPr lang="en-US" dirty="0"/>
            </a:br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 (benchmarks):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E50140-CFED-0EDC-BE36-2A6FC112EF12}"/>
              </a:ext>
            </a:extLst>
          </p:cNvPr>
          <p:cNvSpPr txBox="1"/>
          <p:nvPr/>
        </p:nvSpPr>
        <p:spPr>
          <a:xfrm>
            <a:off x="10991055" y="4401842"/>
            <a:ext cx="10342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(31%)</a:t>
            </a:r>
          </a:p>
        </p:txBody>
      </p:sp>
    </p:spTree>
    <p:extLst>
      <p:ext uri="{BB962C8B-B14F-4D97-AF65-F5344CB8AC3E}">
        <p14:creationId xmlns:p14="http://schemas.microsoft.com/office/powerpoint/2010/main" val="95300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98D67B2-9286-3307-97AF-EFA373C9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Effect of Scale </a:t>
            </a: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Time?</a:t>
            </a:r>
            <a:endParaRPr lang="en-US" sz="32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86E6BE-4E0F-2BA2-4C9A-27838C2D0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Encourage practical solutions to real problems</a:t>
            </a:r>
          </a:p>
          <a:p>
            <a:pPr lvl="1"/>
            <a:r>
              <a:rPr lang="en-US" dirty="0"/>
              <a:t>Recommendations: What should I read?  Cite?</a:t>
            </a:r>
          </a:p>
          <a:p>
            <a:pPr lvl="1"/>
            <a:r>
              <a:rPr lang="en-US" dirty="0"/>
              <a:t>Too many benchmarks are unrealistic (small, clean)</a:t>
            </a:r>
          </a:p>
          <a:p>
            <a:r>
              <a:rPr lang="en-US" dirty="0"/>
              <a:t>Realities</a:t>
            </a:r>
          </a:p>
          <a:p>
            <a:pPr lvl="1"/>
            <a:r>
              <a:rPr lang="en-US" dirty="0"/>
              <a:t>Literature is large and growing (doubles every 9 years)</a:t>
            </a:r>
          </a:p>
          <a:p>
            <a:pPr lvl="1"/>
            <a:r>
              <a:rPr lang="en-US" dirty="0"/>
              <a:t>Dirty Data (many values are missing/incorrect)</a:t>
            </a:r>
          </a:p>
          <a:p>
            <a:r>
              <a:rPr lang="en-US" dirty="0"/>
              <a:t>Scale</a:t>
            </a:r>
          </a:p>
          <a:p>
            <a:pPr lvl="1"/>
            <a:r>
              <a:rPr lang="en-US" dirty="0"/>
              <a:t>How do space, time, and loss scale with size of citation graph?</a:t>
            </a:r>
          </a:p>
          <a:p>
            <a:pPr lvl="1"/>
            <a:r>
              <a:rPr lang="en-US" dirty="0"/>
              <a:t>Forecasting: short-term predictions are easier than long-term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F6369C-CA3E-20D4-64ED-7735CFB6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474E61-FF2F-F9D6-E167-78200BC0D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447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70700" y="1056767"/>
          <a:ext cx="5811300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idx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Pub Year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Paper Title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2018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[...] Photofragment imaging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2016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Convenient probe of S(1D2)[...]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Megapixel ion imaging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Direct current slice imaging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1995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profiles of Cl(2Pj) photofragments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1988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Adiabatic dissociation of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4" y="4077849"/>
            <a:ext cx="6096001" cy="24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501" y="1056767"/>
            <a:ext cx="6096001" cy="220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70700" y="344468"/>
            <a:ext cx="5597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Example: 1 cites 2, 2 cites 3, … 5 cites 6</a:t>
            </a:r>
            <a:endParaRPr sz="2667" dirty="0"/>
          </a:p>
        </p:txBody>
      </p:sp>
      <p:sp>
        <p:nvSpPr>
          <p:cNvPr id="113" name="Google Shape;113;p20"/>
          <p:cNvSpPr txBox="1"/>
          <p:nvPr/>
        </p:nvSpPr>
        <p:spPr>
          <a:xfrm>
            <a:off x="6013501" y="344468"/>
            <a:ext cx="5752267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Traditional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 (Non-Causal)</a:t>
            </a:r>
            <a:endParaRPr sz="2667" dirty="0"/>
          </a:p>
        </p:txBody>
      </p:sp>
      <p:sp>
        <p:nvSpPr>
          <p:cNvPr id="114" name="Google Shape;114;p20"/>
          <p:cNvSpPr txBox="1"/>
          <p:nvPr/>
        </p:nvSpPr>
        <p:spPr>
          <a:xfrm>
            <a:off x="6096000" y="3569634"/>
            <a:ext cx="5811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Proposed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Splits (Causal)</a:t>
            </a:r>
            <a:endParaRPr sz="266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16090-8E97-5523-0330-0EF467C1B8A1}"/>
              </a:ext>
            </a:extLst>
          </p:cNvPr>
          <p:cNvSpPr txBox="1"/>
          <p:nvPr/>
        </p:nvSpPr>
        <p:spPr>
          <a:xfrm>
            <a:off x="3038061" y="3247647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2822D-352C-73FE-0630-0F8C4FA2C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48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70DA6-3FA8-A5DB-D9D0-1569D742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95" y="329717"/>
            <a:ext cx="11592339" cy="801065"/>
          </a:xfrm>
        </p:spPr>
        <p:txBody>
          <a:bodyPr>
            <a:noAutofit/>
          </a:bodyPr>
          <a:lstStyle/>
          <a:p>
            <a:pPr algn="l"/>
            <a:r>
              <a:rPr lang="en-US" sz="3200" b="0" i="1" dirty="0">
                <a:solidFill>
                  <a:srgbClr val="181818"/>
                </a:solidFill>
                <a:effectLst/>
                <a:latin typeface="Merriweather" pitchFamily="2" charset="77"/>
              </a:rPr>
              <a:t>It's tough to make predictions, especially about the future </a:t>
            </a:r>
            <a:r>
              <a:rPr lang="en-US" sz="2800" b="0" i="0" dirty="0">
                <a:solidFill>
                  <a:srgbClr val="181818"/>
                </a:solidFill>
                <a:effectLst/>
                <a:latin typeface="Merriweather" pitchFamily="2" charset="77"/>
              </a:rPr>
              <a:t>― 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Yogi Berra</a:t>
            </a:r>
            <a:endParaRPr lang="en-US" sz="2800" b="0" i="0" dirty="0">
              <a:solidFill>
                <a:srgbClr val="181818"/>
              </a:solidFill>
              <a:effectLst/>
              <a:latin typeface="Merriweather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EA44B-1F73-72FB-160B-1A925B305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377A1-3BD2-B86A-5453-6E099A5E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12ACAC-CBAF-31DC-3A6D-DE5A4B0D9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91" y="1620151"/>
            <a:ext cx="9462052" cy="214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607819-CF3E-8E53-2469-B766F9831643}"/>
              </a:ext>
            </a:extLst>
          </p:cNvPr>
          <p:cNvSpPr txBox="1"/>
          <p:nvPr/>
        </p:nvSpPr>
        <p:spPr>
          <a:xfrm>
            <a:off x="896178" y="4376075"/>
            <a:ext cx="106116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Forecasting: short-term predictions are </a:t>
            </a:r>
            <a:r>
              <a:rPr lang="en-US" sz="3200" b="1" dirty="0"/>
              <a:t>easier</a:t>
            </a:r>
            <a:r>
              <a:rPr lang="en-US" sz="3200" dirty="0"/>
              <a:t> than long-term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652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web page&#10;&#10;Description automatically generated">
            <a:extLst>
              <a:ext uri="{FF2B5EF4-FFF2-40B4-BE49-F238E27FC236}">
                <a16:creationId xmlns:a16="http://schemas.microsoft.com/office/drawing/2014/main" id="{0082C0BA-C34A-E9D8-3E34-0E0C5C455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54" y="1005260"/>
            <a:ext cx="7034073" cy="57162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46" y="57251"/>
            <a:ext cx="9019546" cy="948009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3200" dirty="0">
                <a:hlinkClick r:id="rId3"/>
              </a:rPr>
              <a:t>https://github.com/kwchurch/JSALT_Better_Together</a:t>
            </a:r>
            <a:r>
              <a:rPr lang="en-US" sz="32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BDFE812-6D22-BE3F-B2BA-7AA337E55C86}"/>
              </a:ext>
            </a:extLst>
          </p:cNvPr>
          <p:cNvSpPr/>
          <p:nvPr/>
        </p:nvSpPr>
        <p:spPr>
          <a:xfrm>
            <a:off x="3871331" y="3958439"/>
            <a:ext cx="1681976" cy="1289642"/>
          </a:xfrm>
          <a:prstGeom prst="wedgeRoundRectCallout">
            <a:avLst>
              <a:gd name="adj1" fmla="val -196681"/>
              <a:gd name="adj2" fmla="val -190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these slides</a:t>
            </a:r>
            <a:endParaRPr sz="24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0771DFE6-DE61-A236-C369-3FE886D90C4B}"/>
              </a:ext>
            </a:extLst>
          </p:cNvPr>
          <p:cNvSpPr/>
          <p:nvPr/>
        </p:nvSpPr>
        <p:spPr>
          <a:xfrm>
            <a:off x="4253346" y="6196090"/>
            <a:ext cx="1577582" cy="444399"/>
          </a:xfrm>
          <a:prstGeom prst="wedgeRoundRectCallout">
            <a:avLst>
              <a:gd name="adj1" fmla="val -135698"/>
              <a:gd name="adj2" fmla="val 2037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Web Page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  <p:pic>
        <p:nvPicPr>
          <p:cNvPr id="14" name="Picture 1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9A11814-5DAB-D565-131A-4A07A54BC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559" y="4505744"/>
            <a:ext cx="2299139" cy="29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b="1" dirty="0"/>
              <a:t>Assign 200M papers to 100 bins (by time)</a:t>
            </a:r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15600" y="1394551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lnSpc>
                <a:spcPct val="125454"/>
              </a:lnSpc>
              <a:buChar char="-"/>
            </a:pPr>
            <a:r>
              <a:rPr lang="en-GB" dirty="0"/>
              <a:t>Sort 200M papers by publication date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Output: Split papers into 100 bins, with 2M papers/bin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Because of exponential growth 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(literature doubles every 9 years)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older bins span more time, and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newer bins span less time</a:t>
            </a:r>
          </a:p>
        </p:txBody>
      </p:sp>
      <p:grpSp>
        <p:nvGrpSpPr>
          <p:cNvPr id="75" name="Google Shape;75;p16"/>
          <p:cNvGrpSpPr/>
          <p:nvPr/>
        </p:nvGrpSpPr>
        <p:grpSpPr>
          <a:xfrm>
            <a:off x="9238173" y="4445367"/>
            <a:ext cx="1048847" cy="981623"/>
            <a:chOff x="6435507" y="2702575"/>
            <a:chExt cx="10323300" cy="736217"/>
          </a:xfrm>
        </p:grpSpPr>
        <p:sp>
          <p:nvSpPr>
            <p:cNvPr id="76" name="Google Shape;76;p16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77" name="Google Shape;77;p16"/>
            <p:cNvGrpSpPr/>
            <p:nvPr/>
          </p:nvGrpSpPr>
          <p:grpSpPr>
            <a:xfrm>
              <a:off x="6435507" y="2702575"/>
              <a:ext cx="10323300" cy="736217"/>
              <a:chOff x="6435507" y="2702575"/>
              <a:chExt cx="10323300" cy="736217"/>
            </a:xfrm>
          </p:grpSpPr>
          <p:cxnSp>
            <p:nvCxnSpPr>
              <p:cNvPr id="78" name="Google Shape;78;p16"/>
              <p:cNvCxnSpPr/>
              <p:nvPr/>
            </p:nvCxnSpPr>
            <p:spPr>
              <a:xfrm rot="10800000">
                <a:off x="7245212" y="3079392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9" name="Google Shape;79;p16"/>
              <p:cNvSpPr txBox="1"/>
              <p:nvPr/>
            </p:nvSpPr>
            <p:spPr>
              <a:xfrm>
                <a:off x="6435507" y="2702575"/>
                <a:ext cx="103233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>
                    <a:latin typeface="Roboto"/>
                    <a:ea typeface="Roboto"/>
                    <a:cs typeface="Roboto"/>
                    <a:sym typeface="Roboto"/>
                  </a:rPr>
                  <a:t>Bin 99</a:t>
                </a:r>
                <a:endParaRPr sz="1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0" name="Google Shape;80;p16"/>
          <p:cNvGrpSpPr/>
          <p:nvPr/>
        </p:nvGrpSpPr>
        <p:grpSpPr>
          <a:xfrm>
            <a:off x="665535" y="4638060"/>
            <a:ext cx="3315971" cy="978899"/>
            <a:chOff x="495991" y="2852490"/>
            <a:chExt cx="2395009" cy="734174"/>
          </a:xfrm>
        </p:grpSpPr>
        <p:sp>
          <p:nvSpPr>
            <p:cNvPr id="81" name="Google Shape;81;p16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2" name="Google Shape;82;p16"/>
            <p:cNvGrpSpPr/>
            <p:nvPr/>
          </p:nvGrpSpPr>
          <p:grpSpPr>
            <a:xfrm>
              <a:off x="495991" y="2852490"/>
              <a:ext cx="871200" cy="734174"/>
              <a:chOff x="495991" y="2852490"/>
              <a:chExt cx="871200" cy="734174"/>
            </a:xfrm>
          </p:grpSpPr>
          <p:sp>
            <p:nvSpPr>
              <p:cNvPr id="83" name="Google Shape;83;p16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 dirty="0">
                    <a:latin typeface="Roboto"/>
                    <a:ea typeface="Roboto"/>
                    <a:cs typeface="Roboto"/>
                    <a:sym typeface="Roboto"/>
                  </a:rPr>
                  <a:t> Bin 0</a:t>
                </a:r>
                <a:endParaRPr sz="1600" b="1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84" name="Google Shape;84;p16"/>
              <p:cNvCxnSpPr/>
              <p:nvPr/>
            </p:nvCxnSpPr>
            <p:spPr>
              <a:xfrm>
                <a:off x="927225" y="285249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85" name="Google Shape;85;p16"/>
          <p:cNvSpPr/>
          <p:nvPr/>
        </p:nvSpPr>
        <p:spPr>
          <a:xfrm>
            <a:off x="5619449" y="4940675"/>
            <a:ext cx="1300639" cy="1780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" name="Google Shape;86;p16"/>
          <p:cNvSpPr/>
          <p:nvPr/>
        </p:nvSpPr>
        <p:spPr>
          <a:xfrm>
            <a:off x="3981667" y="4947800"/>
            <a:ext cx="1744400" cy="1780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87" name="Google Shape;87;p16"/>
          <p:cNvGrpSpPr/>
          <p:nvPr/>
        </p:nvGrpSpPr>
        <p:grpSpPr>
          <a:xfrm>
            <a:off x="8611351" y="4947784"/>
            <a:ext cx="410741" cy="479200"/>
            <a:chOff x="2890952" y="3079467"/>
            <a:chExt cx="1958400" cy="359400"/>
          </a:xfrm>
        </p:grpSpPr>
        <p:sp>
          <p:nvSpPr>
            <p:cNvPr id="88" name="Google Shape;88;p16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89" name="Google Shape;89;p16"/>
            <p:cNvCxnSpPr/>
            <p:nvPr/>
          </p:nvCxnSpPr>
          <p:spPr>
            <a:xfrm rot="10800000">
              <a:off x="2895273" y="3079467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90" name="Google Shape;90;p16"/>
          <p:cNvCxnSpPr/>
          <p:nvPr/>
        </p:nvCxnSpPr>
        <p:spPr>
          <a:xfrm rot="10800000">
            <a:off x="3981663" y="4947811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1" name="Google Shape;91;p16"/>
          <p:cNvGrpSpPr/>
          <p:nvPr/>
        </p:nvGrpSpPr>
        <p:grpSpPr>
          <a:xfrm>
            <a:off x="9022114" y="4568327"/>
            <a:ext cx="298308" cy="550547"/>
            <a:chOff x="4808316" y="2800065"/>
            <a:chExt cx="1999386" cy="412910"/>
          </a:xfrm>
        </p:grpSpPr>
        <p:sp>
          <p:nvSpPr>
            <p:cNvPr id="92" name="Google Shape;92;p16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3" name="Google Shape;93;p16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95" name="Google Shape;95;p1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96" name="Google Shape;96;p16"/>
          <p:cNvSpPr txBox="1"/>
          <p:nvPr/>
        </p:nvSpPr>
        <p:spPr>
          <a:xfrm>
            <a:off x="7313533" y="4754600"/>
            <a:ext cx="1048800" cy="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………</a:t>
            </a:r>
            <a:endParaRPr sz="2400"/>
          </a:p>
        </p:txBody>
      </p:sp>
      <p:sp>
        <p:nvSpPr>
          <p:cNvPr id="97" name="Google Shape;97;p16"/>
          <p:cNvSpPr txBox="1"/>
          <p:nvPr/>
        </p:nvSpPr>
        <p:spPr>
          <a:xfrm>
            <a:off x="4853867" y="5504551"/>
            <a:ext cx="1744400" cy="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Time</a:t>
            </a:r>
            <a:endParaRPr sz="2400"/>
          </a:p>
        </p:txBody>
      </p:sp>
      <p:cxnSp>
        <p:nvCxnSpPr>
          <p:cNvPr id="98" name="Google Shape;98;p16"/>
          <p:cNvCxnSpPr/>
          <p:nvPr/>
        </p:nvCxnSpPr>
        <p:spPr>
          <a:xfrm>
            <a:off x="5557867" y="5837367"/>
            <a:ext cx="33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6"/>
          <p:cNvCxnSpPr/>
          <p:nvPr/>
        </p:nvCxnSpPr>
        <p:spPr>
          <a:xfrm rot="10800000">
            <a:off x="5726057" y="4603984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Google Shape;613;p55">
            <a:extLst>
              <a:ext uri="{FF2B5EF4-FFF2-40B4-BE49-F238E27FC236}">
                <a16:creationId xmlns:a16="http://schemas.microsoft.com/office/drawing/2014/main" id="{CD3743AB-8F90-C7CC-583E-9F1EF0DFAD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422" y="1005884"/>
            <a:ext cx="2890911" cy="34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B6088-B323-7027-E6A3-FFBF643EB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860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E704-B63E-5F00-EF1C-B724A37D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100 </a:t>
            </a:r>
            <a:r>
              <a:rPr lang="en-US" dirty="0" err="1"/>
              <a:t>ProNE</a:t>
            </a:r>
            <a:r>
              <a:rPr lang="en-US" dirty="0"/>
              <a:t>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91A5F-FCAB-6631-B2AB-11D943305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a graph for each bin</a:t>
            </a:r>
          </a:p>
          <a:p>
            <a:pPr lvl="1"/>
            <a:r>
              <a:rPr lang="en-US" sz="2800" dirty="0"/>
              <a:t>Graph contains the papers in the bin (plus their edges)</a:t>
            </a:r>
          </a:p>
          <a:p>
            <a:r>
              <a:rPr lang="en-US" sz="3200" dirty="0"/>
              <a:t>Create a cumulative graph for each bin</a:t>
            </a:r>
          </a:p>
          <a:p>
            <a:pPr lvl="1"/>
            <a:r>
              <a:rPr lang="en-US" sz="2800" dirty="0"/>
              <a:t>Sum graphs for the current bin, plus all previous bins</a:t>
            </a:r>
          </a:p>
          <a:p>
            <a:r>
              <a:rPr lang="en-US" sz="3200" dirty="0"/>
              <a:t>100 </a:t>
            </a:r>
            <a:r>
              <a:rPr lang="en-US" sz="3200" dirty="0" err="1"/>
              <a:t>ProNE</a:t>
            </a:r>
            <a:r>
              <a:rPr lang="en-US" sz="3200" dirty="0"/>
              <a:t> Embeddings: </a:t>
            </a:r>
          </a:p>
          <a:p>
            <a:pPr lvl="1"/>
            <a:r>
              <a:rPr lang="en-US" sz="2800" dirty="0"/>
              <a:t>Run </a:t>
            </a:r>
            <a:r>
              <a:rPr lang="en-US" sz="2800" dirty="0" err="1"/>
              <a:t>ProNE</a:t>
            </a:r>
            <a:r>
              <a:rPr lang="en-US" sz="2800" dirty="0"/>
              <a:t> on 100 cumulative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88AB8-2078-3AF1-7652-076C7F4715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468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(after binning): </a:t>
            </a:r>
            <a:br>
              <a:rPr lang="en-US" dirty="0"/>
            </a:br>
            <a:r>
              <a:rPr lang="en-US" sz="3200" dirty="0"/>
              <a:t>Both a Blessing and a Curse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 (Ben’s Problem)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100 bins </a:t>
                </a:r>
                <a:r>
                  <a:rPr lang="en-US" dirty="0">
                    <a:sym typeface="Wingdings" pitchFamily="2" charset="2"/>
                  </a:rPr>
                  <a:t> 100x more work</a:t>
                </a:r>
                <a:endParaRPr lang="en-US" dirty="0"/>
              </a:p>
              <a:p>
                <a:r>
                  <a:rPr lang="en-US" dirty="0"/>
                  <a:t>Before binning</a:t>
                </a:r>
              </a:p>
              <a:p>
                <a:pPr lvl="1"/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pPr lvl="1"/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200M documents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r>
                  <a:rPr lang="en-US" dirty="0"/>
                  <a:t>After binning</a:t>
                </a:r>
              </a:p>
              <a:p>
                <a:pPr lvl="1"/>
                <a:r>
                  <a:rPr lang="en-US" dirty="0"/>
                  <a:t>100x more huge files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  <a:blipFill>
                <a:blip r:embed="rId2"/>
                <a:stretch>
                  <a:fillRect l="-190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 (</a:t>
            </a:r>
            <a:r>
              <a:rPr lang="en-US" dirty="0" err="1"/>
              <a:t>Abteen</a:t>
            </a:r>
            <a:r>
              <a:rPr lang="en-US" dirty="0"/>
              <a:t> &amp; Peter’s Lucky Day)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C68A93-218F-28D5-1E4F-E45B6736CF3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Abteen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Perplexity varies by bin</a:t>
            </a:r>
          </a:p>
          <a:p>
            <a:pPr lvl="1"/>
            <a:r>
              <a:rPr lang="en-US" dirty="0"/>
              <a:t>in systematic ways</a:t>
            </a:r>
          </a:p>
          <a:p>
            <a:r>
              <a:rPr lang="en-US" dirty="0"/>
              <a:t>Peter:</a:t>
            </a:r>
          </a:p>
          <a:p>
            <a:pPr lvl="1"/>
            <a:r>
              <a:rPr lang="en-US" dirty="0"/>
              <a:t>Use bins to show</a:t>
            </a:r>
          </a:p>
          <a:p>
            <a:pPr lvl="2"/>
            <a:r>
              <a:rPr lang="en-US" dirty="0"/>
              <a:t>Short-term forecasting is easier </a:t>
            </a:r>
          </a:p>
          <a:p>
            <a:pPr lvl="2"/>
            <a:r>
              <a:rPr lang="en-US" dirty="0"/>
              <a:t>than long-term forecasting</a:t>
            </a:r>
          </a:p>
          <a:p>
            <a:pPr lvl="1"/>
            <a:r>
              <a:rPr lang="en-US" dirty="0"/>
              <a:t>Better together:</a:t>
            </a:r>
          </a:p>
          <a:p>
            <a:pPr lvl="2"/>
            <a:r>
              <a:rPr lang="en-US" dirty="0"/>
              <a:t>Text is more useful </a:t>
            </a:r>
          </a:p>
          <a:p>
            <a:pPr lvl="2"/>
            <a:r>
              <a:rPr lang="en-US" dirty="0"/>
              <a:t>when links are least useful</a:t>
            </a:r>
          </a:p>
          <a:p>
            <a:pPr lvl="3"/>
            <a:r>
              <a:rPr lang="en-US" dirty="0"/>
              <a:t>(small graphs)</a:t>
            </a:r>
          </a:p>
          <a:p>
            <a:pPr lvl="1"/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89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for documents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Intrinsic: Perplexity, Random Walks</a:t>
            </a:r>
          </a:p>
          <a:p>
            <a:pPr lvl="1"/>
            <a:r>
              <a:rPr lang="en-US" dirty="0"/>
              <a:t>Extrinsic: Local Citation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441F174-8008-9165-A5D0-FFE9B6FE2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68"/>
          <a:stretch/>
        </p:blipFill>
        <p:spPr>
          <a:xfrm>
            <a:off x="9892861" y="37421"/>
            <a:ext cx="2299139" cy="2340020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31EF148-6457-352D-D9E2-95D10E1D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0825"/>
            <a:ext cx="1930140" cy="25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757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Both a Blessing and a Curse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Examples:</a:t>
                </a:r>
              </a:p>
              <a:p>
                <a:pPr lvl="2"/>
                <a:r>
                  <a:rPr lang="en-US" dirty="0"/>
                  <a:t>Text-based: Specter1, Specter, </a:t>
                </a:r>
                <a:r>
                  <a:rPr lang="en-US" dirty="0" err="1"/>
                  <a:t>SciNCL</a:t>
                </a:r>
                <a:endParaRPr lang="en-US" dirty="0"/>
              </a:p>
              <a:p>
                <a:pPr lvl="2"/>
                <a:r>
                  <a:rPr lang="en-US" dirty="0"/>
                  <a:t>Link-based: </a:t>
                </a:r>
                <a:r>
                  <a:rPr lang="en-US" dirty="0" err="1"/>
                  <a:t>ProNE</a:t>
                </a:r>
                <a:endParaRPr lang="en-US" dirty="0"/>
              </a:p>
              <a:p>
                <a:pPr lvl="2"/>
                <a:r>
                  <a:rPr lang="en-US" dirty="0"/>
                  <a:t>Combos: GNNs (graphical neural nets)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  <a:blipFill>
                <a:blip r:embed="rId2"/>
                <a:stretch>
                  <a:fillRect l="-1900" t="-3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C68A93-218F-28D5-1E4F-E45B6736CF3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Network Effects (Metcalfe’s Law)</a:t>
            </a:r>
          </a:p>
          <a:p>
            <a:pPr lvl="1"/>
            <a:r>
              <a:rPr lang="en-US" dirty="0"/>
              <a:t>Rich get richer</a:t>
            </a:r>
          </a:p>
          <a:p>
            <a:r>
              <a:rPr lang="en-US" dirty="0"/>
              <a:t>Approximate Nearest Neighbors</a:t>
            </a:r>
          </a:p>
          <a:p>
            <a:pPr lvl="1"/>
            <a:r>
              <a:rPr lang="en-US" dirty="0"/>
              <a:t>Works better on larger graphs</a:t>
            </a:r>
          </a:p>
          <a:p>
            <a:r>
              <a:rPr lang="en-US" dirty="0"/>
              <a:t>Citation Recommendation</a:t>
            </a:r>
          </a:p>
          <a:p>
            <a:pPr lvl="1"/>
            <a:r>
              <a:rPr lang="en-US" dirty="0"/>
              <a:t>Forecasting with text-based + link-base works better</a:t>
            </a:r>
          </a:p>
          <a:p>
            <a:r>
              <a:rPr lang="en-US" dirty="0"/>
              <a:t>Year prediction</a:t>
            </a:r>
          </a:p>
          <a:p>
            <a:pPr lvl="1"/>
            <a:r>
              <a:rPr lang="en-US" dirty="0"/>
              <a:t>Text-based + link-base </a:t>
            </a:r>
            <a:r>
              <a:rPr lang="en-US"/>
              <a:t>works better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24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Production Runs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Ben Irving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(after binning): </a:t>
            </a:r>
            <a:br>
              <a:rPr lang="en-US" dirty="0"/>
            </a:br>
            <a:r>
              <a:rPr lang="en-US" sz="3200" dirty="0"/>
              <a:t>Both a Blessing and a Curse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Curse (Ben’s Problem)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9" y="2505075"/>
                <a:ext cx="5332412" cy="368458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100 bins </a:t>
                </a:r>
                <a:r>
                  <a:rPr lang="en-US" dirty="0">
                    <a:sym typeface="Wingdings" pitchFamily="2" charset="2"/>
                  </a:rPr>
                  <a:t> 100x more work</a:t>
                </a:r>
                <a:endParaRPr lang="en-US" dirty="0"/>
              </a:p>
              <a:p>
                <a:r>
                  <a:rPr lang="en-US" dirty="0"/>
                  <a:t>Before binning</a:t>
                </a:r>
              </a:p>
              <a:p>
                <a:pPr lvl="1"/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pPr lvl="1"/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200M documents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r>
                  <a:rPr lang="en-US" dirty="0"/>
                  <a:t>After binning</a:t>
                </a:r>
              </a:p>
              <a:p>
                <a:pPr lvl="1"/>
                <a:r>
                  <a:rPr lang="en-US" dirty="0"/>
                  <a:t>100x more huge files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9" y="2505075"/>
                <a:ext cx="5332412" cy="3684588"/>
              </a:xfrm>
              <a:blipFill>
                <a:blip r:embed="rId2"/>
                <a:stretch>
                  <a:fillRect l="-190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Blessing (</a:t>
            </a:r>
            <a:r>
              <a:rPr lang="en-US" dirty="0" err="1"/>
              <a:t>Abteen</a:t>
            </a:r>
            <a:r>
              <a:rPr lang="en-US" dirty="0"/>
              <a:t> &amp; Peter’s Lucky Day)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C68A93-218F-28D5-1E4F-E45B6736CF3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Abteen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Perplexity varies by bin</a:t>
            </a:r>
          </a:p>
          <a:p>
            <a:pPr lvl="1"/>
            <a:r>
              <a:rPr lang="en-US" dirty="0"/>
              <a:t>in systematic ways</a:t>
            </a:r>
          </a:p>
          <a:p>
            <a:r>
              <a:rPr lang="en-US" dirty="0"/>
              <a:t>Peter:</a:t>
            </a:r>
          </a:p>
          <a:p>
            <a:pPr lvl="1"/>
            <a:r>
              <a:rPr lang="en-US" dirty="0"/>
              <a:t>Use bins to show</a:t>
            </a:r>
          </a:p>
          <a:p>
            <a:pPr lvl="2"/>
            <a:r>
              <a:rPr lang="en-US" dirty="0"/>
              <a:t>Short-term forecasting is easier </a:t>
            </a:r>
          </a:p>
          <a:p>
            <a:pPr lvl="2"/>
            <a:r>
              <a:rPr lang="en-US" dirty="0"/>
              <a:t>than long-term forecasting</a:t>
            </a:r>
          </a:p>
          <a:p>
            <a:pPr lvl="1"/>
            <a:r>
              <a:rPr lang="en-US" dirty="0"/>
              <a:t>Better together:</a:t>
            </a:r>
          </a:p>
          <a:p>
            <a:pPr lvl="2"/>
            <a:r>
              <a:rPr lang="en-US" dirty="0"/>
              <a:t>Text is more useful </a:t>
            </a:r>
          </a:p>
          <a:p>
            <a:pPr lvl="2"/>
            <a:r>
              <a:rPr lang="en-US" dirty="0"/>
              <a:t>when links are least useful</a:t>
            </a:r>
          </a:p>
          <a:p>
            <a:pPr lvl="3"/>
            <a:r>
              <a:rPr lang="en-US" dirty="0"/>
              <a:t>(small graphs)</a:t>
            </a:r>
          </a:p>
          <a:p>
            <a:pPr lvl="1"/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Aug 3,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03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ECC2-7E9D-5C79-BCF2-DF43D62BB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58509-7125-7363-9132-F2ADD9CDBA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1EB38C-A066-EFB9-7F26-675827413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7422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Overview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What I’m working on</a:t>
            </a:r>
            <a:endParaRPr/>
          </a:p>
          <a:p>
            <a:pPr>
              <a:spcBef>
                <a:spcPts val="1600"/>
              </a:spcBef>
              <a:buChar char="-"/>
            </a:pPr>
            <a:r>
              <a:rPr lang="en"/>
              <a:t>Optimization stuff</a:t>
            </a:r>
            <a:endParaRPr/>
          </a:p>
          <a:p>
            <a:pPr>
              <a:buChar char="-"/>
            </a:pPr>
            <a:r>
              <a:rPr lang="en"/>
              <a:t>Starting on related work stuff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59</a:t>
            </a:fld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15600" y="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Model and limitations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15600" y="572533"/>
            <a:ext cx="11360800" cy="240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516454">
              <a:buSzPts val="2500"/>
              <a:buChar char="-"/>
            </a:pPr>
            <a:r>
              <a:rPr lang="en" sz="3333"/>
              <a:t>Limited space (&lt;= 2 TB per job)</a:t>
            </a:r>
            <a:endParaRPr sz="3333"/>
          </a:p>
          <a:p>
            <a:pPr indent="-516454">
              <a:buSzPts val="2500"/>
              <a:buChar char="-"/>
            </a:pPr>
            <a:r>
              <a:rPr lang="en" sz="3333"/>
              <a:t>Limited time (&lt;= 1 day per job)</a:t>
            </a:r>
            <a:endParaRPr sz="3333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333"/>
              <a:t>Without dividing code: 2 TB of memory, 3.8 days</a:t>
            </a:r>
            <a:endParaRPr sz="3333"/>
          </a:p>
        </p:txBody>
      </p:sp>
      <p:sp>
        <p:nvSpPr>
          <p:cNvPr id="69" name="Google Shape;69;p15"/>
          <p:cNvSpPr/>
          <p:nvPr/>
        </p:nvSpPr>
        <p:spPr>
          <a:xfrm>
            <a:off x="972233" y="3246333"/>
            <a:ext cx="3005600" cy="330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" name="Google Shape;70;p15"/>
          <p:cNvSpPr txBox="1"/>
          <p:nvPr/>
        </p:nvSpPr>
        <p:spPr>
          <a:xfrm>
            <a:off x="2374167" y="4668933"/>
            <a:ext cx="1936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71" name="Google Shape;71;p15"/>
          <p:cNvSpPr txBox="1"/>
          <p:nvPr/>
        </p:nvSpPr>
        <p:spPr>
          <a:xfrm>
            <a:off x="1345433" y="4092067"/>
            <a:ext cx="2259200" cy="14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733"/>
              <a:t>Prone.py</a:t>
            </a:r>
            <a:endParaRPr sz="3733"/>
          </a:p>
        </p:txBody>
      </p:sp>
      <p:sp>
        <p:nvSpPr>
          <p:cNvPr id="72" name="Google Shape;72;p15"/>
          <p:cNvSpPr/>
          <p:nvPr/>
        </p:nvSpPr>
        <p:spPr>
          <a:xfrm>
            <a:off x="4310567" y="4092067"/>
            <a:ext cx="2380000" cy="106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" name="Google Shape;73;p15"/>
          <p:cNvSpPr/>
          <p:nvPr/>
        </p:nvSpPr>
        <p:spPr>
          <a:xfrm>
            <a:off x="7023300" y="3144667"/>
            <a:ext cx="3005600" cy="763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4" name="Google Shape;74;p15"/>
          <p:cNvSpPr/>
          <p:nvPr/>
        </p:nvSpPr>
        <p:spPr>
          <a:xfrm>
            <a:off x="7023300" y="4416867"/>
            <a:ext cx="3005600" cy="763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" name="Google Shape;75;p15"/>
          <p:cNvSpPr/>
          <p:nvPr/>
        </p:nvSpPr>
        <p:spPr>
          <a:xfrm>
            <a:off x="7023300" y="5689067"/>
            <a:ext cx="3005600" cy="7636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" name="Google Shape;76;p15"/>
          <p:cNvSpPr txBox="1"/>
          <p:nvPr/>
        </p:nvSpPr>
        <p:spPr>
          <a:xfrm>
            <a:off x="7426733" y="3165700"/>
            <a:ext cx="2521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Prefactor</a:t>
            </a:r>
            <a:endParaRPr sz="3200"/>
          </a:p>
        </p:txBody>
      </p:sp>
      <p:sp>
        <p:nvSpPr>
          <p:cNvPr id="77" name="Google Shape;77;p15"/>
          <p:cNvSpPr txBox="1"/>
          <p:nvPr/>
        </p:nvSpPr>
        <p:spPr>
          <a:xfrm>
            <a:off x="7265500" y="4489717"/>
            <a:ext cx="2521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Chebyshev</a:t>
            </a:r>
            <a:endParaRPr sz="3200"/>
          </a:p>
        </p:txBody>
      </p:sp>
      <p:sp>
        <p:nvSpPr>
          <p:cNvPr id="78" name="Google Shape;78;p15"/>
          <p:cNvSpPr txBox="1"/>
          <p:nvPr/>
        </p:nvSpPr>
        <p:spPr>
          <a:xfrm>
            <a:off x="7265500" y="5689067"/>
            <a:ext cx="2521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Finish step</a:t>
            </a:r>
            <a:endParaRPr sz="3200"/>
          </a:p>
        </p:txBody>
      </p:sp>
      <p:sp>
        <p:nvSpPr>
          <p:cNvPr id="79" name="Google Shape;79;p15"/>
          <p:cNvSpPr/>
          <p:nvPr/>
        </p:nvSpPr>
        <p:spPr>
          <a:xfrm>
            <a:off x="8173033" y="3971667"/>
            <a:ext cx="645600" cy="372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0" name="Google Shape;80;p15"/>
          <p:cNvSpPr/>
          <p:nvPr/>
        </p:nvSpPr>
        <p:spPr>
          <a:xfrm>
            <a:off x="8173033" y="5248567"/>
            <a:ext cx="645600" cy="372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F292-161F-4BB7-9363-9BAA9812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4" y="0"/>
            <a:ext cx="2599026" cy="1325563"/>
          </a:xfrm>
        </p:spPr>
        <p:txBody>
          <a:bodyPr/>
          <a:lstStyle/>
          <a:p>
            <a:r>
              <a:rPr lang="en-US" dirty="0">
                <a:hlinkClick r:id="rId2"/>
              </a:rPr>
              <a:t>Web Page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215BB-812E-EE8A-D653-BEB929A5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5A87B-F316-17C2-6945-7AA60D87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4DD56286-0B47-2BE0-17B6-7CE75025D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6017" y="1325563"/>
            <a:ext cx="11927142" cy="5601665"/>
          </a:xfr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4276857-6B8F-9611-DD83-00F4B4E46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392" y="5573470"/>
            <a:ext cx="1334195" cy="172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709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Optimizations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har char="-"/>
            </a:pPr>
            <a:r>
              <a:rPr lang="en"/>
              <a:t>Cython</a:t>
            </a:r>
            <a:endParaRPr/>
          </a:p>
          <a:p>
            <a:pPr>
              <a:buChar char="-"/>
            </a:pPr>
            <a:r>
              <a:rPr lang="en"/>
              <a:t>float32  → float16 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Cython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415600" y="1488200"/>
            <a:ext cx="11360800" cy="506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har char="-"/>
            </a:pPr>
            <a:r>
              <a:rPr lang="en"/>
              <a:t>Superset of Python (use more C in Python)</a:t>
            </a:r>
            <a:endParaRPr/>
          </a:p>
          <a:p>
            <a:pPr>
              <a:buChar char="-"/>
            </a:pPr>
            <a:r>
              <a:rPr lang="en"/>
              <a:t>Still runs in Python runtime, but not compiled to Python bytecode. Instead </a:t>
            </a:r>
            <a:r>
              <a:rPr lang="en" b="1"/>
              <a:t>compiled to native machine code </a:t>
            </a:r>
            <a:r>
              <a:rPr lang="en"/>
              <a:t>(whatever </a:t>
            </a:r>
            <a:r>
              <a:rPr lang="en" b="1"/>
              <a:t>your </a:t>
            </a:r>
            <a:r>
              <a:rPr lang="en"/>
              <a:t>microprocessor interprets)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3285467" y="4877533"/>
            <a:ext cx="1855200" cy="116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Original code</a:t>
            </a:r>
            <a:endParaRPr sz="2400"/>
          </a:p>
        </p:txBody>
      </p:sp>
      <p:sp>
        <p:nvSpPr>
          <p:cNvPr id="94" name="Google Shape;94;p17"/>
          <p:cNvSpPr/>
          <p:nvPr/>
        </p:nvSpPr>
        <p:spPr>
          <a:xfrm>
            <a:off x="4063433" y="4132100"/>
            <a:ext cx="3913600" cy="6704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5" name="Google Shape;95;p17"/>
          <p:cNvSpPr/>
          <p:nvPr/>
        </p:nvSpPr>
        <p:spPr>
          <a:xfrm>
            <a:off x="6815933" y="4802500"/>
            <a:ext cx="1855200" cy="116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Machine code</a:t>
            </a:r>
            <a:endParaRPr sz="2400"/>
          </a:p>
        </p:txBody>
      </p:sp>
      <p:sp>
        <p:nvSpPr>
          <p:cNvPr id="96" name="Google Shape;96;p17"/>
          <p:cNvSpPr/>
          <p:nvPr/>
        </p:nvSpPr>
        <p:spPr>
          <a:xfrm>
            <a:off x="5505500" y="4905733"/>
            <a:ext cx="945600" cy="110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PVM</a:t>
            </a:r>
            <a:endParaRPr sz="24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Float32 → Float16 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har char="-"/>
            </a:pPr>
            <a:r>
              <a:rPr lang="en"/>
              <a:t>4 decimal places (for float16) vs 8 (for float32)</a:t>
            </a:r>
            <a:endParaRPr/>
          </a:p>
          <a:p>
            <a:pPr>
              <a:buChar char="-"/>
            </a:pPr>
            <a:r>
              <a:rPr lang="en" b="1"/>
              <a:t>Problem: (A lot of cpus don’t support it, particularly x86 architectures)</a:t>
            </a:r>
            <a:endParaRPr b="1"/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t="44836"/>
          <a:stretch/>
        </p:blipFill>
        <p:spPr>
          <a:xfrm>
            <a:off x="1399901" y="2898800"/>
            <a:ext cx="9392201" cy="291436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8317467" y="6154167"/>
            <a:ext cx="31020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Courtesy of Google</a:t>
            </a:r>
            <a:endParaRPr sz="24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Pre-optimization (cheby step)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6" y="1536633"/>
            <a:ext cx="6073624" cy="45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1536615"/>
            <a:ext cx="6073635" cy="455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Post optimization (red stuff)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368" y="1560168"/>
            <a:ext cx="5094633" cy="509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1601" y="1560168"/>
            <a:ext cx="5094633" cy="5094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65</a:t>
            </a:fld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917" y="1401467"/>
            <a:ext cx="4816167" cy="481616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415600" y="5694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RAM comparison (density)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Pre-optimization (finish step)</a:t>
            </a:r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536634"/>
            <a:ext cx="5916467" cy="443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36633"/>
            <a:ext cx="6073624" cy="45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Finish with optimizations (red line)</a:t>
            </a:r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415600" y="1895667"/>
            <a:ext cx="11360800" cy="419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895667"/>
            <a:ext cx="6096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95668"/>
            <a:ext cx="5864867" cy="43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4A6218-D708-7F91-7B99-EBC9E16F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Bins </a:t>
            </a:r>
            <a:r>
              <a:rPr lang="en-US" dirty="0">
                <a:sym typeface="Wingdings" pitchFamily="2" charset="2"/>
              </a:rPr>
              <a:t> Big Effort (but worth it)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Come back after break to see why</a:t>
            </a:r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FCB119A-58FB-4945-7DDA-00053F97AC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6" t="24828" r="13536" b="8750"/>
          <a:stretch/>
        </p:blipFill>
        <p:spPr bwMode="auto">
          <a:xfrm>
            <a:off x="1422453" y="1825625"/>
            <a:ext cx="934709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5269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190500" y="4560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Related Work Experiments</a:t>
            </a:r>
            <a:endParaRPr/>
          </a:p>
        </p:txBody>
      </p:sp>
      <p:graphicFrame>
        <p:nvGraphicFramePr>
          <p:cNvPr id="148" name="Google Shape;148;p24"/>
          <p:cNvGraphicFramePr/>
          <p:nvPr/>
        </p:nvGraphicFramePr>
        <p:xfrm>
          <a:off x="190500" y="2581267"/>
          <a:ext cx="2456667" cy="40232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56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1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Introduction</a:t>
                      </a:r>
                      <a:endParaRPr sz="24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Ref1, Ref2, Ref3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1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Related Work</a:t>
                      </a:r>
                      <a:endParaRPr sz="24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Ref4, Ref5, Ref6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1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Conclusion</a:t>
                      </a:r>
                      <a:endParaRPr sz="24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Ref7, Ref8, Ref9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9" name="Google Shape;149;p24"/>
          <p:cNvSpPr/>
          <p:nvPr/>
        </p:nvSpPr>
        <p:spPr>
          <a:xfrm>
            <a:off x="2805133" y="3945133"/>
            <a:ext cx="878000" cy="56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0" name="Google Shape;150;p24"/>
          <p:cNvSpPr/>
          <p:nvPr/>
        </p:nvSpPr>
        <p:spPr>
          <a:xfrm>
            <a:off x="8631433" y="1672551"/>
            <a:ext cx="1108800" cy="83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" name="Google Shape;151;p24"/>
          <p:cNvSpPr txBox="1"/>
          <p:nvPr/>
        </p:nvSpPr>
        <p:spPr>
          <a:xfrm>
            <a:off x="10282267" y="1416367"/>
            <a:ext cx="11984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Paper </a:t>
            </a:r>
            <a:endParaRPr sz="2400" b="1"/>
          </a:p>
        </p:txBody>
      </p:sp>
      <p:sp>
        <p:nvSpPr>
          <p:cNvPr id="152" name="Google Shape;152;p24"/>
          <p:cNvSpPr/>
          <p:nvPr/>
        </p:nvSpPr>
        <p:spPr>
          <a:xfrm>
            <a:off x="6948000" y="1546233"/>
            <a:ext cx="1547800" cy="1119200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model</a:t>
            </a:r>
            <a:endParaRPr sz="2400"/>
          </a:p>
        </p:txBody>
      </p:sp>
      <p:sp>
        <p:nvSpPr>
          <p:cNvPr id="153" name="Google Shape;153;p24"/>
          <p:cNvSpPr/>
          <p:nvPr/>
        </p:nvSpPr>
        <p:spPr>
          <a:xfrm>
            <a:off x="1287767" y="1973067"/>
            <a:ext cx="5544800" cy="533600"/>
          </a:xfrm>
          <a:prstGeom prst="bentArrow">
            <a:avLst>
              <a:gd name="adj1" fmla="val 25000"/>
              <a:gd name="adj2" fmla="val 3215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154" name="Google Shape;154;p24"/>
          <p:cNvGraphicFramePr/>
          <p:nvPr/>
        </p:nvGraphicFramePr>
        <p:xfrm>
          <a:off x="9876933" y="1911933"/>
          <a:ext cx="2041868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5" name="Google Shape;155;p24"/>
          <p:cNvSpPr txBox="1"/>
          <p:nvPr/>
        </p:nvSpPr>
        <p:spPr>
          <a:xfrm>
            <a:off x="1436467" y="1546233"/>
            <a:ext cx="4923200" cy="4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i="1"/>
              <a:t>get_paper_embedding</a:t>
            </a:r>
            <a:r>
              <a:rPr lang="en" sz="2400"/>
              <a:t>(sample_paper)</a:t>
            </a:r>
            <a:endParaRPr sz="2400"/>
          </a:p>
        </p:txBody>
      </p:sp>
      <p:graphicFrame>
        <p:nvGraphicFramePr>
          <p:cNvPr id="156" name="Google Shape;156;p24"/>
          <p:cNvGraphicFramePr/>
          <p:nvPr/>
        </p:nvGraphicFramePr>
        <p:xfrm>
          <a:off x="4836700" y="3296933"/>
          <a:ext cx="2041868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7" name="Google Shape;157;p24"/>
          <p:cNvSpPr txBox="1"/>
          <p:nvPr/>
        </p:nvSpPr>
        <p:spPr>
          <a:xfrm>
            <a:off x="3849067" y="2665433"/>
            <a:ext cx="6096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Intro </a:t>
            </a:r>
            <a:r>
              <a:rPr lang="en" sz="2400"/>
              <a:t>References Vector = 3 References</a:t>
            </a:r>
            <a:endParaRPr sz="2400"/>
          </a:p>
        </p:txBody>
      </p:sp>
      <p:graphicFrame>
        <p:nvGraphicFramePr>
          <p:cNvPr id="158" name="Google Shape;158;p24"/>
          <p:cNvGraphicFramePr/>
          <p:nvPr/>
        </p:nvGraphicFramePr>
        <p:xfrm>
          <a:off x="4828733" y="4623833"/>
          <a:ext cx="2041868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9" name="Google Shape;159;p24"/>
          <p:cNvSpPr txBox="1"/>
          <p:nvPr/>
        </p:nvSpPr>
        <p:spPr>
          <a:xfrm>
            <a:off x="3841100" y="3992333"/>
            <a:ext cx="6096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Rel Work </a:t>
            </a:r>
            <a:r>
              <a:rPr lang="en" sz="2400"/>
              <a:t>References Vector = 3 References</a:t>
            </a:r>
            <a:endParaRPr sz="2400"/>
          </a:p>
        </p:txBody>
      </p:sp>
      <p:graphicFrame>
        <p:nvGraphicFramePr>
          <p:cNvPr id="160" name="Google Shape;160;p24"/>
          <p:cNvGraphicFramePr/>
          <p:nvPr/>
        </p:nvGraphicFramePr>
        <p:xfrm>
          <a:off x="4828733" y="5899800"/>
          <a:ext cx="2041868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1" name="Google Shape;161;p24"/>
          <p:cNvSpPr txBox="1"/>
          <p:nvPr/>
        </p:nvSpPr>
        <p:spPr>
          <a:xfrm>
            <a:off x="3841100" y="5268300"/>
            <a:ext cx="6096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Conclusion </a:t>
            </a:r>
            <a:r>
              <a:rPr lang="en" sz="2400"/>
              <a:t>References Vector = 3 References</a:t>
            </a:r>
            <a:endParaRPr sz="2400"/>
          </a:p>
        </p:txBody>
      </p:sp>
      <p:sp>
        <p:nvSpPr>
          <p:cNvPr id="162" name="Google Shape;162;p24"/>
          <p:cNvSpPr/>
          <p:nvPr/>
        </p:nvSpPr>
        <p:spPr>
          <a:xfrm>
            <a:off x="9740233" y="3654267"/>
            <a:ext cx="1864800" cy="18648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Compare and Predict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A6FEB48D-E719-6AFB-C377-80A702351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87" y="1142999"/>
            <a:ext cx="13173263" cy="539591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84F292-161F-4BB7-9363-9BAA9812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4" y="0"/>
            <a:ext cx="4587944" cy="1325563"/>
          </a:xfrm>
        </p:spPr>
        <p:txBody>
          <a:bodyPr/>
          <a:lstStyle/>
          <a:p>
            <a:r>
              <a:rPr lang="en-US" dirty="0">
                <a:hlinkClick r:id="rId3"/>
              </a:rPr>
              <a:t>Web Page</a:t>
            </a:r>
            <a:r>
              <a:rPr lang="en-US" dirty="0"/>
              <a:t> (Specter)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215BB-812E-EE8A-D653-BEB929A5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5A87B-F316-17C2-6945-7AA60D87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4276857-6B8F-9611-DD83-00F4B4E46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392" y="5573470"/>
            <a:ext cx="1334195" cy="1729117"/>
          </a:xfrm>
          <a:prstGeom prst="rect">
            <a:avLst/>
          </a:prstGeom>
        </p:spPr>
      </p:pic>
      <p:pic>
        <p:nvPicPr>
          <p:cNvPr id="11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49E17C84-1A1D-4C75-D603-42730B9B9C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0"/>
          <a:stretch/>
        </p:blipFill>
        <p:spPr>
          <a:xfrm>
            <a:off x="5232401" y="1142999"/>
            <a:ext cx="11820077" cy="563132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674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190500" y="4560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Related Work Experiments (Before)</a:t>
            </a:r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11285044" y="6101789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70</a:t>
            </a:fld>
            <a:endParaRPr/>
          </a:p>
        </p:txBody>
      </p:sp>
      <p:pic>
        <p:nvPicPr>
          <p:cNvPr id="169" name="Google Shape;169;p2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234" y="1402901"/>
            <a:ext cx="8239300" cy="5094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Deeper Networks (with layernorm, and GELU activation)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body" idx="1"/>
          </p:nvPr>
        </p:nvSpPr>
        <p:spPr>
          <a:xfrm>
            <a:off x="2639800" y="1275332"/>
            <a:ext cx="6912400" cy="109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With improvements, V_predic now outperforms V_rw in 76.2% of cases.</a:t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718" y="2202333"/>
            <a:ext cx="6606577" cy="4085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thanks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65C196-6CD3-52A4-DBDC-53FD42C71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47A569F-191F-2A59-681B-D1A00C49F8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371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70700" y="1056767"/>
          <a:ext cx="5811300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dirty="0" err="1"/>
                        <a:t>idx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Pub Year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Paper Title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2018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[...] Photofragment imaging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2016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Convenient probe of S(1D2)[...]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dirty="0"/>
                        <a:t>2005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Megapixel ion imaging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dirty="0"/>
                        <a:t>2003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Direct current slice imaging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1995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profiles of Cl(2Pj) photofragments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1988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Adiabatic dissociation of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4" y="4077849"/>
            <a:ext cx="6096001" cy="24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501" y="1056767"/>
            <a:ext cx="6096001" cy="220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70700" y="344468"/>
            <a:ext cx="5597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Example: 1 cites 2, 2 cites 3, … 5 cites 6</a:t>
            </a:r>
            <a:endParaRPr sz="2667" dirty="0"/>
          </a:p>
        </p:txBody>
      </p:sp>
      <p:sp>
        <p:nvSpPr>
          <p:cNvPr id="113" name="Google Shape;113;p20"/>
          <p:cNvSpPr txBox="1"/>
          <p:nvPr/>
        </p:nvSpPr>
        <p:spPr>
          <a:xfrm>
            <a:off x="6013501" y="344468"/>
            <a:ext cx="5752267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Traditional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 (Non-Causal)</a:t>
            </a:r>
            <a:endParaRPr sz="2667" dirty="0"/>
          </a:p>
        </p:txBody>
      </p:sp>
      <p:sp>
        <p:nvSpPr>
          <p:cNvPr id="114" name="Google Shape;114;p20"/>
          <p:cNvSpPr txBox="1"/>
          <p:nvPr/>
        </p:nvSpPr>
        <p:spPr>
          <a:xfrm>
            <a:off x="6096000" y="3569634"/>
            <a:ext cx="5811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Proposed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Splits (Causal)</a:t>
            </a:r>
            <a:endParaRPr sz="2667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FA791B-DAEE-F78F-2A8E-8DD518263B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74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ED46BE33-B7CB-DFF8-D4FD-9A1C26716476}"/>
              </a:ext>
            </a:extLst>
          </p:cNvPr>
          <p:cNvSpPr/>
          <p:nvPr/>
        </p:nvSpPr>
        <p:spPr>
          <a:xfrm>
            <a:off x="904461" y="6015831"/>
            <a:ext cx="2610677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Specter, </a:t>
            </a:r>
            <a:r>
              <a:rPr lang="en-US" sz="2400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SciNCL</a:t>
            </a:r>
            <a:endParaRPr sz="2400" dirty="0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558819C9-A622-E2DB-2A67-EC2B4AA0E0EE}"/>
              </a:ext>
            </a:extLst>
          </p:cNvPr>
          <p:cNvSpPr/>
          <p:nvPr/>
        </p:nvSpPr>
        <p:spPr>
          <a:xfrm>
            <a:off x="3901332" y="6015830"/>
            <a:ext cx="1666462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ProNE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548AA-00B3-4DC7-7172-1A3E14823276}"/>
              </a:ext>
            </a:extLst>
          </p:cNvPr>
          <p:cNvSpPr/>
          <p:nvPr/>
        </p:nvSpPr>
        <p:spPr>
          <a:xfrm>
            <a:off x="4047893" y="3745856"/>
            <a:ext cx="769434" cy="16513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583CDE9A-68A1-280B-FC69-8BEC34B9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1" y="2332453"/>
            <a:ext cx="7772400" cy="447813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37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30341</TotalTime>
  <Words>4102</Words>
  <Application>Microsoft Macintosh PowerPoint</Application>
  <PresentationFormat>Widescreen</PresentationFormat>
  <Paragraphs>838</Paragraphs>
  <Slides>74</Slides>
  <Notes>22</Notes>
  <HiddenSlides>11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Arial</vt:lpstr>
      <vt:lpstr>Calibri</vt:lpstr>
      <vt:lpstr>Calibri Light</vt:lpstr>
      <vt:lpstr>Cambria Math</vt:lpstr>
      <vt:lpstr>Lato</vt:lpstr>
      <vt:lpstr>Menlo</vt:lpstr>
      <vt:lpstr>Merriweather</vt:lpstr>
      <vt:lpstr>Roboto</vt:lpstr>
      <vt:lpstr>Wingdings</vt:lpstr>
      <vt:lpstr>Yantramanav</vt:lpstr>
      <vt:lpstr>Office Theme</vt:lpstr>
      <vt:lpstr>Better Together: Text + Context Final Presentation</vt:lpstr>
      <vt:lpstr>Agenda</vt:lpstr>
      <vt:lpstr>Semantic Scholar (S2): Significant Effort    (slide from Dan Weld)</vt:lpstr>
      <vt:lpstr>Semantic Scholar (S2)</vt:lpstr>
      <vt:lpstr>https://github.com/kwchurch/JSALT_Better_Together </vt:lpstr>
      <vt:lpstr>Web Page</vt:lpstr>
      <vt:lpstr>Web Page (Specter)</vt:lpstr>
      <vt:lpstr>Better Together: Text (Titles, Abstracts, Body); Context (Citations)</vt:lpstr>
      <vt:lpstr>Query: ``DeepWalk: Online Learning of…’’</vt:lpstr>
      <vt:lpstr>Recommendation: More than Word Overlap</vt:lpstr>
      <vt:lpstr>Query: ``On the Dangers of Stochastic Parrots…’’</vt:lpstr>
      <vt:lpstr>Deliverables</vt:lpstr>
      <vt:lpstr>Spoiler Alert: Better-Together Conjectures</vt:lpstr>
      <vt:lpstr>Opportunities</vt:lpstr>
      <vt:lpstr>Realities: Missing Values</vt:lpstr>
      <vt:lpstr>Opportunity: More Realistic Benchmarks</vt:lpstr>
      <vt:lpstr>Large &amp; Growing:  Doubles Every 9 Years</vt:lpstr>
      <vt:lpstr>Standard Benchmarks (e.g., OGB, SciRepEval) are Small, Static &amp; Clean</vt:lpstr>
      <vt:lpstr>Benchmarks</vt:lpstr>
      <vt:lpstr>Standard Benchmarks are Small, Static &amp; Clean</vt:lpstr>
      <vt:lpstr>Suggestion for Missing Values</vt:lpstr>
      <vt:lpstr>Estimates of f(d) for d ∉ training set</vt:lpstr>
      <vt:lpstr>Centroid Assumption</vt:lpstr>
      <vt:lpstr>Proposal: Bins (Shabnam)</vt:lpstr>
      <vt:lpstr>Resources &amp; Evaluations: How do losses scale with size of citation graph?</vt:lpstr>
      <vt:lpstr>How do time and space scale with size of graph?</vt:lpstr>
      <vt:lpstr>Approximate Nearest Neighbors in External Memory</vt:lpstr>
      <vt:lpstr>Opportunity for Publication</vt:lpstr>
      <vt:lpstr>Processing with Embeddings: Annoy / Faiss Approximate Nearest Neighbors (ANN)</vt:lpstr>
      <vt:lpstr>Notation</vt:lpstr>
      <vt:lpstr>Memory Mapping  (mmap in C; numpy.memmap in Python)</vt:lpstr>
      <vt:lpstr>Problems to be done in external memory (Avoid loading embedding into memory)</vt:lpstr>
      <vt:lpstr>Solutions</vt:lpstr>
      <vt:lpstr>Method for mapping vector, v, to 1 bit</vt:lpstr>
      <vt:lpstr>Materializing large values in MM^T </vt:lpstr>
      <vt:lpstr>Similar Authors, Venues, etc.</vt:lpstr>
      <vt:lpstr>Conclusions/Deliverables</vt:lpstr>
      <vt:lpstr>Agenda</vt:lpstr>
      <vt:lpstr>The Case for Bins</vt:lpstr>
      <vt:lpstr>Scale: Both a Blessing and a Curse</vt:lpstr>
      <vt:lpstr>Metcalfe’s Law (Network Effects)</vt:lpstr>
      <vt:lpstr>Turing Award/Winners</vt:lpstr>
      <vt:lpstr>Turing Awards: Metcalfe’s Law, Deep Nets, Linear Algebra </vt:lpstr>
      <vt:lpstr>Opportunities</vt:lpstr>
      <vt:lpstr>Network Effects: What is the Power of Scale?</vt:lpstr>
      <vt:lpstr>Spoiler Alert: Better-Together Conjectures</vt:lpstr>
      <vt:lpstr>What is the Effect of Scale and Time?</vt:lpstr>
      <vt:lpstr>PowerPoint Presentation</vt:lpstr>
      <vt:lpstr>It's tough to make predictions, especially about the future ― Yogi Berra</vt:lpstr>
      <vt:lpstr>Assign 200M papers to 100 bins (by time)</vt:lpstr>
      <vt:lpstr>Create 100 ProNE Embeddings</vt:lpstr>
      <vt:lpstr>Scale (after binning):  Both a Blessing and a Curse</vt:lpstr>
      <vt:lpstr>Deliverables</vt:lpstr>
      <vt:lpstr>Scale: Both a Blessing and a Curse</vt:lpstr>
      <vt:lpstr>Production Runs</vt:lpstr>
      <vt:lpstr>Scale (after binning):  Both a Blessing and a Curse</vt:lpstr>
      <vt:lpstr>PowerPoint Presentation</vt:lpstr>
      <vt:lpstr>Overview</vt:lpstr>
      <vt:lpstr>Model and limitations</vt:lpstr>
      <vt:lpstr>Optimizations</vt:lpstr>
      <vt:lpstr>Cython</vt:lpstr>
      <vt:lpstr>Float32 → Float16 </vt:lpstr>
      <vt:lpstr>Pre-optimization (cheby step)</vt:lpstr>
      <vt:lpstr>Post optimization (red stuff)</vt:lpstr>
      <vt:lpstr>RAM comparison (density)</vt:lpstr>
      <vt:lpstr>Pre-optimization (finish step)</vt:lpstr>
      <vt:lpstr>Finish with optimizations (red line)</vt:lpstr>
      <vt:lpstr>Conclusion: Bins  Big Effort (but worth it) Come back after break to see why</vt:lpstr>
      <vt:lpstr>Related Work Experiments</vt:lpstr>
      <vt:lpstr>Related Work Experiments (Before)</vt:lpstr>
      <vt:lpstr>Deeper Networks (with layernorm, and GELU activation)</vt:lpstr>
      <vt:lpstr>thanks</vt:lpstr>
      <vt:lpstr>backup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Church, Kenneth</cp:lastModifiedBy>
  <cp:revision>186</cp:revision>
  <dcterms:created xsi:type="dcterms:W3CDTF">2023-06-05T19:42:53Z</dcterms:created>
  <dcterms:modified xsi:type="dcterms:W3CDTF">2023-08-03T06:06:10Z</dcterms:modified>
</cp:coreProperties>
</file>